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1" r:id="rId1"/>
  </p:sldMasterIdLst>
  <p:notesMasterIdLst>
    <p:notesMasterId r:id="rId50"/>
  </p:notesMasterIdLst>
  <p:handoutMasterIdLst>
    <p:handoutMasterId r:id="rId51"/>
  </p:handoutMasterIdLst>
  <p:sldIdLst>
    <p:sldId id="342" r:id="rId2"/>
    <p:sldId id="278" r:id="rId3"/>
    <p:sldId id="348" r:id="rId4"/>
    <p:sldId id="349" r:id="rId5"/>
    <p:sldId id="351" r:id="rId6"/>
    <p:sldId id="366" r:id="rId7"/>
    <p:sldId id="367" r:id="rId8"/>
    <p:sldId id="368" r:id="rId9"/>
    <p:sldId id="369" r:id="rId10"/>
    <p:sldId id="370" r:id="rId11"/>
    <p:sldId id="371" r:id="rId12"/>
    <p:sldId id="287" r:id="rId13"/>
    <p:sldId id="372" r:id="rId14"/>
    <p:sldId id="280" r:id="rId15"/>
    <p:sldId id="258" r:id="rId16"/>
    <p:sldId id="288" r:id="rId17"/>
    <p:sldId id="260" r:id="rId18"/>
    <p:sldId id="261" r:id="rId19"/>
    <p:sldId id="279" r:id="rId20"/>
    <p:sldId id="262" r:id="rId21"/>
    <p:sldId id="365" r:id="rId22"/>
    <p:sldId id="263" r:id="rId23"/>
    <p:sldId id="290" r:id="rId24"/>
    <p:sldId id="264" r:id="rId25"/>
    <p:sldId id="266" r:id="rId26"/>
    <p:sldId id="268" r:id="rId27"/>
    <p:sldId id="281" r:id="rId28"/>
    <p:sldId id="318" r:id="rId29"/>
    <p:sldId id="332" r:id="rId30"/>
    <p:sldId id="343" r:id="rId31"/>
    <p:sldId id="345" r:id="rId32"/>
    <p:sldId id="320" r:id="rId33"/>
    <p:sldId id="296" r:id="rId34"/>
    <p:sldId id="330" r:id="rId35"/>
    <p:sldId id="331" r:id="rId36"/>
    <p:sldId id="302" r:id="rId37"/>
    <p:sldId id="322" r:id="rId38"/>
    <p:sldId id="375" r:id="rId39"/>
    <p:sldId id="294" r:id="rId40"/>
    <p:sldId id="373" r:id="rId41"/>
    <p:sldId id="374" r:id="rId42"/>
    <p:sldId id="316" r:id="rId43"/>
    <p:sldId id="317" r:id="rId44"/>
    <p:sldId id="319" r:id="rId45"/>
    <p:sldId id="282" r:id="rId46"/>
    <p:sldId id="283" r:id="rId47"/>
    <p:sldId id="277" r:id="rId48"/>
    <p:sldId id="292" r:id="rId49"/>
  </p:sldIdLst>
  <p:sldSz cx="9144000" cy="6858000" type="screen4x3"/>
  <p:notesSz cx="7010400" cy="9296400"/>
  <p:defaultTextStyle>
    <a:defPPr>
      <a:defRPr lang="en-US"/>
    </a:defPPr>
    <a:lvl1pPr algn="l" rtl="0" fontAlgn="base">
      <a:spcBef>
        <a:spcPct val="0"/>
      </a:spcBef>
      <a:spcAft>
        <a:spcPct val="0"/>
      </a:spcAft>
      <a:defRPr i="1" kern="1200">
        <a:solidFill>
          <a:schemeClr val="tx1"/>
        </a:solidFill>
        <a:latin typeface="Arial" charset="0"/>
        <a:ea typeface="+mn-ea"/>
        <a:cs typeface="Arial" charset="0"/>
      </a:defRPr>
    </a:lvl1pPr>
    <a:lvl2pPr marL="457200" algn="l" rtl="0" fontAlgn="base">
      <a:spcBef>
        <a:spcPct val="0"/>
      </a:spcBef>
      <a:spcAft>
        <a:spcPct val="0"/>
      </a:spcAft>
      <a:defRPr i="1" kern="1200">
        <a:solidFill>
          <a:schemeClr val="tx1"/>
        </a:solidFill>
        <a:latin typeface="Arial" charset="0"/>
        <a:ea typeface="+mn-ea"/>
        <a:cs typeface="Arial" charset="0"/>
      </a:defRPr>
    </a:lvl2pPr>
    <a:lvl3pPr marL="914400" algn="l" rtl="0" fontAlgn="base">
      <a:spcBef>
        <a:spcPct val="0"/>
      </a:spcBef>
      <a:spcAft>
        <a:spcPct val="0"/>
      </a:spcAft>
      <a:defRPr i="1" kern="1200">
        <a:solidFill>
          <a:schemeClr val="tx1"/>
        </a:solidFill>
        <a:latin typeface="Arial" charset="0"/>
        <a:ea typeface="+mn-ea"/>
        <a:cs typeface="Arial" charset="0"/>
      </a:defRPr>
    </a:lvl3pPr>
    <a:lvl4pPr marL="1371600" algn="l" rtl="0" fontAlgn="base">
      <a:spcBef>
        <a:spcPct val="0"/>
      </a:spcBef>
      <a:spcAft>
        <a:spcPct val="0"/>
      </a:spcAft>
      <a:defRPr i="1" kern="1200">
        <a:solidFill>
          <a:schemeClr val="tx1"/>
        </a:solidFill>
        <a:latin typeface="Arial" charset="0"/>
        <a:ea typeface="+mn-ea"/>
        <a:cs typeface="Arial" charset="0"/>
      </a:defRPr>
    </a:lvl4pPr>
    <a:lvl5pPr marL="1828800" algn="l" rtl="0" fontAlgn="base">
      <a:spcBef>
        <a:spcPct val="0"/>
      </a:spcBef>
      <a:spcAft>
        <a:spcPct val="0"/>
      </a:spcAft>
      <a:defRPr i="1" kern="1200">
        <a:solidFill>
          <a:schemeClr val="tx1"/>
        </a:solidFill>
        <a:latin typeface="Arial" charset="0"/>
        <a:ea typeface="+mn-ea"/>
        <a:cs typeface="Arial" charset="0"/>
      </a:defRPr>
    </a:lvl5pPr>
    <a:lvl6pPr marL="2286000" algn="l" defTabSz="914400" rtl="0" eaLnBrk="1" latinLnBrk="0" hangingPunct="1">
      <a:defRPr i="1" kern="1200">
        <a:solidFill>
          <a:schemeClr val="tx1"/>
        </a:solidFill>
        <a:latin typeface="Arial" charset="0"/>
        <a:ea typeface="+mn-ea"/>
        <a:cs typeface="Arial" charset="0"/>
      </a:defRPr>
    </a:lvl6pPr>
    <a:lvl7pPr marL="2743200" algn="l" defTabSz="914400" rtl="0" eaLnBrk="1" latinLnBrk="0" hangingPunct="1">
      <a:defRPr i="1" kern="1200">
        <a:solidFill>
          <a:schemeClr val="tx1"/>
        </a:solidFill>
        <a:latin typeface="Arial" charset="0"/>
        <a:ea typeface="+mn-ea"/>
        <a:cs typeface="Arial" charset="0"/>
      </a:defRPr>
    </a:lvl7pPr>
    <a:lvl8pPr marL="3200400" algn="l" defTabSz="914400" rtl="0" eaLnBrk="1" latinLnBrk="0" hangingPunct="1">
      <a:defRPr i="1" kern="1200">
        <a:solidFill>
          <a:schemeClr val="tx1"/>
        </a:solidFill>
        <a:latin typeface="Arial" charset="0"/>
        <a:ea typeface="+mn-ea"/>
        <a:cs typeface="Arial" charset="0"/>
      </a:defRPr>
    </a:lvl8pPr>
    <a:lvl9pPr marL="3657600" algn="l" defTabSz="914400" rtl="0" eaLnBrk="1" latinLnBrk="0" hangingPunct="1">
      <a:defRPr i="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19B9"/>
    <a:srgbClr val="060BCC"/>
    <a:srgbClr val="23335B"/>
    <a:srgbClr val="6FC519"/>
    <a:srgbClr val="A8FF33"/>
    <a:srgbClr val="98F967"/>
    <a:srgbClr val="6EF72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3" autoAdjust="0"/>
    <p:restoredTop sz="94674" autoAdjust="0"/>
  </p:normalViewPr>
  <p:slideViewPr>
    <p:cSldViewPr>
      <p:cViewPr>
        <p:scale>
          <a:sx n="71" d="100"/>
          <a:sy n="71" d="100"/>
        </p:scale>
        <p:origin x="-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40" d="100"/>
          <a:sy n="140" d="100"/>
        </p:scale>
        <p:origin x="-714" y="2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rial" charset="0"/>
                <a:cs typeface="+mn-cs"/>
              </a:defRPr>
            </a:lvl1pPr>
          </a:lstStyle>
          <a:p>
            <a:pPr>
              <a:defRPr/>
            </a:pPr>
            <a:endParaRPr lang="en-US"/>
          </a:p>
        </p:txBody>
      </p:sp>
      <p:sp>
        <p:nvSpPr>
          <p:cNvPr id="860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cs typeface="+mn-cs"/>
              </a:defRPr>
            </a:lvl1pPr>
          </a:lstStyle>
          <a:p>
            <a:pPr>
              <a:defRPr/>
            </a:pPr>
            <a:endParaRPr lang="en-US"/>
          </a:p>
        </p:txBody>
      </p:sp>
      <p:sp>
        <p:nvSpPr>
          <p:cNvPr id="860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Arial" charset="0"/>
                <a:cs typeface="+mn-cs"/>
              </a:defRPr>
            </a:lvl1pPr>
          </a:lstStyle>
          <a:p>
            <a:pPr>
              <a:defRPr/>
            </a:pPr>
            <a:endParaRPr lang="en-US"/>
          </a:p>
        </p:txBody>
      </p:sp>
      <p:sp>
        <p:nvSpPr>
          <p:cNvPr id="860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cs typeface="+mn-cs"/>
              </a:defRPr>
            </a:lvl1pPr>
          </a:lstStyle>
          <a:p>
            <a:pPr>
              <a:defRPr/>
            </a:pPr>
            <a:fld id="{C216767C-7AE1-42D6-8515-B2889F37169E}" type="slidenum">
              <a:rPr lang="en-US"/>
              <a:pPr>
                <a:defRPr/>
              </a:pPr>
              <a:t>‹#›</a:t>
            </a:fld>
            <a:endParaRPr lang="en-US"/>
          </a:p>
        </p:txBody>
      </p:sp>
    </p:spTree>
    <p:extLst>
      <p:ext uri="{BB962C8B-B14F-4D97-AF65-F5344CB8AC3E}">
        <p14:creationId xmlns:p14="http://schemas.microsoft.com/office/powerpoint/2010/main" val="3917566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charset="0"/>
                <a:cs typeface="+mn-cs"/>
              </a:defRPr>
            </a:lvl1pPr>
          </a:lstStyle>
          <a:p>
            <a:pPr>
              <a:defRPr/>
            </a:pPr>
            <a:fld id="{FCD0F558-9B12-4B30-8B1F-687949E7B53D}" type="datetimeFigureOut">
              <a:rPr lang="en-US"/>
              <a:pPr>
                <a:defRPr/>
              </a:pPr>
              <a:t>10/30/2017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charset="0"/>
                <a:cs typeface="+mn-cs"/>
              </a:defRPr>
            </a:lvl1pPr>
          </a:lstStyle>
          <a:p>
            <a:pPr>
              <a:defRPr/>
            </a:pPr>
            <a:fld id="{B9324004-FB8C-46DF-8BB2-EE45D95F1000}" type="slidenum">
              <a:rPr lang="en-US"/>
              <a:pPr>
                <a:defRPr/>
              </a:pPr>
              <a:t>‹#›</a:t>
            </a:fld>
            <a:endParaRPr lang="en-US"/>
          </a:p>
        </p:txBody>
      </p:sp>
    </p:spTree>
    <p:extLst>
      <p:ext uri="{BB962C8B-B14F-4D97-AF65-F5344CB8AC3E}">
        <p14:creationId xmlns:p14="http://schemas.microsoft.com/office/powerpoint/2010/main" val="2551146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5E35BB7-DE05-4B9C-9DFA-6357EEBB7FA6}" type="slidenum">
              <a:rPr lang="en-US" smtClean="0"/>
              <a:pPr>
                <a:defRPr/>
              </a:pPr>
              <a:t>1</a:t>
            </a:fld>
            <a:endParaRPr lang="en-US"/>
          </a:p>
        </p:txBody>
      </p:sp>
    </p:spTree>
    <p:extLst>
      <p:ext uri="{BB962C8B-B14F-4D97-AF65-F5344CB8AC3E}">
        <p14:creationId xmlns:p14="http://schemas.microsoft.com/office/powerpoint/2010/main" val="2991748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51E162-CED5-4D15-80A8-01EA4C6D1D2A}" type="slidenum">
              <a:rPr lang="en-US" smtClean="0"/>
              <a:pPr>
                <a:defRPr/>
              </a:pPr>
              <a:t>10</a:t>
            </a:fld>
            <a:endParaRPr lang="en-US"/>
          </a:p>
        </p:txBody>
      </p:sp>
    </p:spTree>
    <p:extLst>
      <p:ext uri="{BB962C8B-B14F-4D97-AF65-F5344CB8AC3E}">
        <p14:creationId xmlns:p14="http://schemas.microsoft.com/office/powerpoint/2010/main" val="1397071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51E162-CED5-4D15-80A8-01EA4C6D1D2A}" type="slidenum">
              <a:rPr lang="en-US" smtClean="0"/>
              <a:pPr>
                <a:defRPr/>
              </a:pPr>
              <a:t>11</a:t>
            </a:fld>
            <a:endParaRPr lang="en-US"/>
          </a:p>
        </p:txBody>
      </p:sp>
    </p:spTree>
    <p:extLst>
      <p:ext uri="{BB962C8B-B14F-4D97-AF65-F5344CB8AC3E}">
        <p14:creationId xmlns:p14="http://schemas.microsoft.com/office/powerpoint/2010/main" val="2841231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D54ADAF-32EC-4BA1-88BE-A4798D45E905}" type="slidenum">
              <a:rPr lang="en-US" smtClean="0"/>
              <a:pPr>
                <a:defRPr/>
              </a:pPr>
              <a:t>12</a:t>
            </a:fld>
            <a:endParaRPr lang="en-US"/>
          </a:p>
        </p:txBody>
      </p:sp>
    </p:spTree>
    <p:extLst>
      <p:ext uri="{BB962C8B-B14F-4D97-AF65-F5344CB8AC3E}">
        <p14:creationId xmlns:p14="http://schemas.microsoft.com/office/powerpoint/2010/main" val="220685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B82008-8649-411D-940C-58B5782A6685}" type="slidenum">
              <a:rPr lang="en-US" smtClean="0"/>
              <a:pPr>
                <a:defRPr/>
              </a:pPr>
              <a:t>13</a:t>
            </a:fld>
            <a:endParaRPr lang="en-US"/>
          </a:p>
        </p:txBody>
      </p:sp>
    </p:spTree>
    <p:extLst>
      <p:ext uri="{BB962C8B-B14F-4D97-AF65-F5344CB8AC3E}">
        <p14:creationId xmlns:p14="http://schemas.microsoft.com/office/powerpoint/2010/main" val="9607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endParaRPr lang="en-US"/>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A944511-398D-4010-B812-4F3DDE02EE22}" type="slidenum">
              <a:rPr lang="en-US" smtClean="0"/>
              <a:pPr>
                <a:defRPr/>
              </a:pPr>
              <a:t>14</a:t>
            </a:fld>
            <a:endParaRPr lang="en-US"/>
          </a:p>
        </p:txBody>
      </p:sp>
    </p:spTree>
    <p:extLst>
      <p:ext uri="{BB962C8B-B14F-4D97-AF65-F5344CB8AC3E}">
        <p14:creationId xmlns:p14="http://schemas.microsoft.com/office/powerpoint/2010/main" val="12596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EBA4A2-DDFE-4A5A-A9A9-5418B1236AAF}" type="slidenum">
              <a:rPr lang="en-US" smtClean="0"/>
              <a:pPr>
                <a:defRPr/>
              </a:pPr>
              <a:t>15</a:t>
            </a:fld>
            <a:endParaRPr lang="en-US"/>
          </a:p>
        </p:txBody>
      </p:sp>
    </p:spTree>
    <p:extLst>
      <p:ext uri="{BB962C8B-B14F-4D97-AF65-F5344CB8AC3E}">
        <p14:creationId xmlns:p14="http://schemas.microsoft.com/office/powerpoint/2010/main" val="169406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9B9B05-A99F-4409-A898-B3DA7EC1449B}" type="slidenum">
              <a:rPr lang="en-US" smtClean="0"/>
              <a:pPr>
                <a:defRPr/>
              </a:pPr>
              <a:t>16</a:t>
            </a:fld>
            <a:endParaRPr lang="en-US"/>
          </a:p>
        </p:txBody>
      </p:sp>
    </p:spTree>
    <p:extLst>
      <p:ext uri="{BB962C8B-B14F-4D97-AF65-F5344CB8AC3E}">
        <p14:creationId xmlns:p14="http://schemas.microsoft.com/office/powerpoint/2010/main" val="3144806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FEC433-5578-4A4F-ADD8-C3E16D0A5471}" type="slidenum">
              <a:rPr lang="en-US" smtClean="0"/>
              <a:pPr>
                <a:defRPr/>
              </a:pPr>
              <a:t>17</a:t>
            </a:fld>
            <a:endParaRPr lang="en-US"/>
          </a:p>
        </p:txBody>
      </p:sp>
    </p:spTree>
    <p:extLst>
      <p:ext uri="{BB962C8B-B14F-4D97-AF65-F5344CB8AC3E}">
        <p14:creationId xmlns:p14="http://schemas.microsoft.com/office/powerpoint/2010/main" val="2250057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C4DF23-2052-40A4-BAEC-C11948FBED30}" type="slidenum">
              <a:rPr lang="en-US" smtClean="0"/>
              <a:pPr>
                <a:defRPr/>
              </a:pPr>
              <a:t>18</a:t>
            </a:fld>
            <a:endParaRPr lang="en-US"/>
          </a:p>
        </p:txBody>
      </p:sp>
    </p:spTree>
    <p:extLst>
      <p:ext uri="{BB962C8B-B14F-4D97-AF65-F5344CB8AC3E}">
        <p14:creationId xmlns:p14="http://schemas.microsoft.com/office/powerpoint/2010/main" val="1348869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51E162-CED5-4D15-80A8-01EA4C6D1D2A}" type="slidenum">
              <a:rPr lang="en-US" smtClean="0"/>
              <a:pPr>
                <a:defRPr/>
              </a:pPr>
              <a:t>19</a:t>
            </a:fld>
            <a:endParaRPr lang="en-US"/>
          </a:p>
        </p:txBody>
      </p:sp>
    </p:spTree>
    <p:extLst>
      <p:ext uri="{BB962C8B-B14F-4D97-AF65-F5344CB8AC3E}">
        <p14:creationId xmlns:p14="http://schemas.microsoft.com/office/powerpoint/2010/main" val="249543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022276C-EF65-4D52-8F7F-AFA2BEE9B36D}" type="slidenum">
              <a:rPr lang="en-US" smtClean="0"/>
              <a:pPr>
                <a:defRPr/>
              </a:pPr>
              <a:t>2</a:t>
            </a:fld>
            <a:endParaRPr lang="en-US"/>
          </a:p>
        </p:txBody>
      </p:sp>
    </p:spTree>
    <p:extLst>
      <p:ext uri="{BB962C8B-B14F-4D97-AF65-F5344CB8AC3E}">
        <p14:creationId xmlns:p14="http://schemas.microsoft.com/office/powerpoint/2010/main" val="1226866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0D67D6B-3975-4236-8055-3DDAB9FC5C65}" type="slidenum">
              <a:rPr lang="en-US" smtClean="0"/>
              <a:pPr>
                <a:defRPr/>
              </a:pPr>
              <a:t>20</a:t>
            </a:fld>
            <a:endParaRPr lang="en-US"/>
          </a:p>
        </p:txBody>
      </p:sp>
    </p:spTree>
    <p:extLst>
      <p:ext uri="{BB962C8B-B14F-4D97-AF65-F5344CB8AC3E}">
        <p14:creationId xmlns:p14="http://schemas.microsoft.com/office/powerpoint/2010/main" val="686670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lgn="ctr"/>
            <a:endParaRPr lang="en-US"/>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15082CD-984D-49D4-BA1E-DFD47C128C10}" type="slidenum">
              <a:rPr lang="en-US" smtClean="0"/>
              <a:pPr>
                <a:defRPr/>
              </a:pPr>
              <a:t>22</a:t>
            </a:fld>
            <a:endParaRPr lang="en-US"/>
          </a:p>
        </p:txBody>
      </p:sp>
    </p:spTree>
    <p:extLst>
      <p:ext uri="{BB962C8B-B14F-4D97-AF65-F5344CB8AC3E}">
        <p14:creationId xmlns:p14="http://schemas.microsoft.com/office/powerpoint/2010/main" val="2769310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50D756-6FC6-4113-BCB9-F149AE0CB099}" type="slidenum">
              <a:rPr lang="en-US" smtClean="0"/>
              <a:pPr>
                <a:defRPr/>
              </a:pPr>
              <a:t>23</a:t>
            </a:fld>
            <a:endParaRPr lang="en-US"/>
          </a:p>
        </p:txBody>
      </p:sp>
    </p:spTree>
    <p:extLst>
      <p:ext uri="{BB962C8B-B14F-4D97-AF65-F5344CB8AC3E}">
        <p14:creationId xmlns:p14="http://schemas.microsoft.com/office/powerpoint/2010/main" val="119162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69ECAE-D2F6-44C2-A113-59CEA31CA585}" type="slidenum">
              <a:rPr lang="en-US" smtClean="0"/>
              <a:pPr>
                <a:defRPr/>
              </a:pPr>
              <a:t>24</a:t>
            </a:fld>
            <a:endParaRPr lang="en-US"/>
          </a:p>
        </p:txBody>
      </p:sp>
    </p:spTree>
    <p:extLst>
      <p:ext uri="{BB962C8B-B14F-4D97-AF65-F5344CB8AC3E}">
        <p14:creationId xmlns:p14="http://schemas.microsoft.com/office/powerpoint/2010/main" val="3656766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75CFC0B-ED05-4523-B0C7-3178EA28F881}" type="slidenum">
              <a:rPr lang="en-US" smtClean="0"/>
              <a:pPr>
                <a:defRPr/>
              </a:pPr>
              <a:t>25</a:t>
            </a:fld>
            <a:endParaRPr lang="en-US"/>
          </a:p>
        </p:txBody>
      </p:sp>
    </p:spTree>
    <p:extLst>
      <p:ext uri="{BB962C8B-B14F-4D97-AF65-F5344CB8AC3E}">
        <p14:creationId xmlns:p14="http://schemas.microsoft.com/office/powerpoint/2010/main" val="726989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lgn="ctr"/>
            <a:endParaRPr lang="en-US"/>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A9F4D2C-C8F0-4958-8B8E-309018A9F6AA}" type="slidenum">
              <a:rPr lang="en-US" smtClean="0"/>
              <a:pPr>
                <a:defRPr/>
              </a:pPr>
              <a:t>26</a:t>
            </a:fld>
            <a:endParaRPr lang="en-US"/>
          </a:p>
        </p:txBody>
      </p:sp>
    </p:spTree>
    <p:extLst>
      <p:ext uri="{BB962C8B-B14F-4D97-AF65-F5344CB8AC3E}">
        <p14:creationId xmlns:p14="http://schemas.microsoft.com/office/powerpoint/2010/main" val="1784050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8A96FAE-9AB3-446C-8FE7-0A5F72308486}" type="slidenum">
              <a:rPr lang="en-US" smtClean="0"/>
              <a:pPr>
                <a:defRPr/>
              </a:pPr>
              <a:t>27</a:t>
            </a:fld>
            <a:endParaRPr lang="en-US"/>
          </a:p>
        </p:txBody>
      </p:sp>
    </p:spTree>
    <p:extLst>
      <p:ext uri="{BB962C8B-B14F-4D97-AF65-F5344CB8AC3E}">
        <p14:creationId xmlns:p14="http://schemas.microsoft.com/office/powerpoint/2010/main" val="1756537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lgn="ctr"/>
            <a:endParaRPr lang="en-US"/>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61FD92B-F85B-4DD1-9B2C-151415647896}" type="slidenum">
              <a:rPr lang="en-US" smtClean="0"/>
              <a:pPr>
                <a:defRPr/>
              </a:pPr>
              <a:t>28</a:t>
            </a:fld>
            <a:endParaRPr lang="en-US"/>
          </a:p>
        </p:txBody>
      </p:sp>
    </p:spTree>
    <p:extLst>
      <p:ext uri="{BB962C8B-B14F-4D97-AF65-F5344CB8AC3E}">
        <p14:creationId xmlns:p14="http://schemas.microsoft.com/office/powerpoint/2010/main" val="3689063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80E0387-7B04-42E1-89B6-4F644ADB25FF}" type="slidenum">
              <a:rPr lang="en-US" smtClean="0"/>
              <a:pPr>
                <a:defRPr/>
              </a:pPr>
              <a:t>29</a:t>
            </a:fld>
            <a:endParaRPr lang="en-US"/>
          </a:p>
        </p:txBody>
      </p:sp>
    </p:spTree>
    <p:extLst>
      <p:ext uri="{BB962C8B-B14F-4D97-AF65-F5344CB8AC3E}">
        <p14:creationId xmlns:p14="http://schemas.microsoft.com/office/powerpoint/2010/main" val="55189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1C06D89-E794-48A2-8859-9A0759948A0E}" type="slidenum">
              <a:rPr lang="en-US" smtClean="0"/>
              <a:pPr>
                <a:defRPr/>
              </a:pPr>
              <a:t>30</a:t>
            </a:fld>
            <a:endParaRPr lang="en-US"/>
          </a:p>
        </p:txBody>
      </p:sp>
    </p:spTree>
    <p:extLst>
      <p:ext uri="{BB962C8B-B14F-4D97-AF65-F5344CB8AC3E}">
        <p14:creationId xmlns:p14="http://schemas.microsoft.com/office/powerpoint/2010/main" val="421285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B0ADA0B-A4CD-43C5-B0EF-2D2E655B7700}" type="slidenum">
              <a:rPr lang="en-US" smtClean="0"/>
              <a:pPr>
                <a:defRPr/>
              </a:pPr>
              <a:t>3</a:t>
            </a:fld>
            <a:endParaRPr lang="en-US"/>
          </a:p>
        </p:txBody>
      </p:sp>
    </p:spTree>
    <p:extLst>
      <p:ext uri="{BB962C8B-B14F-4D97-AF65-F5344CB8AC3E}">
        <p14:creationId xmlns:p14="http://schemas.microsoft.com/office/powerpoint/2010/main" val="2610665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176062-7AF8-46D9-9A19-36B9E5461E11}" type="slidenum">
              <a:rPr lang="en-US" smtClean="0"/>
              <a:pPr>
                <a:defRPr/>
              </a:pPr>
              <a:t>31</a:t>
            </a:fld>
            <a:endParaRPr lang="en-US"/>
          </a:p>
        </p:txBody>
      </p:sp>
    </p:spTree>
    <p:extLst>
      <p:ext uri="{BB962C8B-B14F-4D97-AF65-F5344CB8AC3E}">
        <p14:creationId xmlns:p14="http://schemas.microsoft.com/office/powerpoint/2010/main" val="1912813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0C94512-0F36-4946-AC1E-C9F8643C3E99}" type="slidenum">
              <a:rPr lang="en-US" smtClean="0"/>
              <a:pPr>
                <a:defRPr/>
              </a:pPr>
              <a:t>32</a:t>
            </a:fld>
            <a:endParaRPr lang="en-US"/>
          </a:p>
        </p:txBody>
      </p:sp>
    </p:spTree>
    <p:extLst>
      <p:ext uri="{BB962C8B-B14F-4D97-AF65-F5344CB8AC3E}">
        <p14:creationId xmlns:p14="http://schemas.microsoft.com/office/powerpoint/2010/main" val="2681245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4DEC27A-832A-4903-8D97-AB282F764711}" type="slidenum">
              <a:rPr lang="en-US" smtClean="0"/>
              <a:pPr>
                <a:defRPr/>
              </a:pPr>
              <a:t>33</a:t>
            </a:fld>
            <a:endParaRPr lang="en-US"/>
          </a:p>
        </p:txBody>
      </p:sp>
    </p:spTree>
    <p:extLst>
      <p:ext uri="{BB962C8B-B14F-4D97-AF65-F5344CB8AC3E}">
        <p14:creationId xmlns:p14="http://schemas.microsoft.com/office/powerpoint/2010/main" val="1506426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A5964CE-FF58-4FA0-AF51-70C88CF25734}" type="slidenum">
              <a:rPr lang="en-US" smtClean="0"/>
              <a:pPr>
                <a:defRPr/>
              </a:pPr>
              <a:t>34</a:t>
            </a:fld>
            <a:endParaRPr lang="en-US"/>
          </a:p>
        </p:txBody>
      </p:sp>
    </p:spTree>
    <p:extLst>
      <p:ext uri="{BB962C8B-B14F-4D97-AF65-F5344CB8AC3E}">
        <p14:creationId xmlns:p14="http://schemas.microsoft.com/office/powerpoint/2010/main" val="2037087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383E7-8BBF-4401-9536-D2A15CC68085}" type="slidenum">
              <a:rPr lang="en-US" smtClean="0"/>
              <a:pPr>
                <a:defRPr/>
              </a:pPr>
              <a:t>35</a:t>
            </a:fld>
            <a:endParaRPr lang="en-US"/>
          </a:p>
        </p:txBody>
      </p:sp>
    </p:spTree>
    <p:extLst>
      <p:ext uri="{BB962C8B-B14F-4D97-AF65-F5344CB8AC3E}">
        <p14:creationId xmlns:p14="http://schemas.microsoft.com/office/powerpoint/2010/main" val="202092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D95E9C7-7AF6-4834-8D76-91C18321BF1C}" type="slidenum">
              <a:rPr lang="en-US" smtClean="0"/>
              <a:pPr>
                <a:defRPr/>
              </a:pPr>
              <a:t>36</a:t>
            </a:fld>
            <a:endParaRPr lang="en-US"/>
          </a:p>
        </p:txBody>
      </p:sp>
    </p:spTree>
    <p:extLst>
      <p:ext uri="{BB962C8B-B14F-4D97-AF65-F5344CB8AC3E}">
        <p14:creationId xmlns:p14="http://schemas.microsoft.com/office/powerpoint/2010/main" val="3998360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1AF193-6319-4494-8A02-7C2A75ABD992}" type="slidenum">
              <a:rPr lang="en-US" smtClean="0"/>
              <a:pPr>
                <a:defRPr/>
              </a:pPr>
              <a:t>37</a:t>
            </a:fld>
            <a:endParaRPr lang="en-US"/>
          </a:p>
        </p:txBody>
      </p:sp>
    </p:spTree>
    <p:extLst>
      <p:ext uri="{BB962C8B-B14F-4D97-AF65-F5344CB8AC3E}">
        <p14:creationId xmlns:p14="http://schemas.microsoft.com/office/powerpoint/2010/main" val="1110351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1AF193-6319-4494-8A02-7C2A75ABD992}" type="slidenum">
              <a:rPr lang="en-US" smtClean="0"/>
              <a:pPr>
                <a:defRPr/>
              </a:pPr>
              <a:t>38</a:t>
            </a:fld>
            <a:endParaRPr lang="en-US"/>
          </a:p>
        </p:txBody>
      </p:sp>
    </p:spTree>
    <p:extLst>
      <p:ext uri="{BB962C8B-B14F-4D97-AF65-F5344CB8AC3E}">
        <p14:creationId xmlns:p14="http://schemas.microsoft.com/office/powerpoint/2010/main" val="2659986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B7E3F40-F884-4C1F-9ECF-8C71789506C6}" type="slidenum">
              <a:rPr lang="en-US" smtClean="0"/>
              <a:pPr>
                <a:defRPr/>
              </a:pPr>
              <a:t>39</a:t>
            </a:fld>
            <a:endParaRPr lang="en-US"/>
          </a:p>
        </p:txBody>
      </p:sp>
    </p:spTree>
    <p:extLst>
      <p:ext uri="{BB962C8B-B14F-4D97-AF65-F5344CB8AC3E}">
        <p14:creationId xmlns:p14="http://schemas.microsoft.com/office/powerpoint/2010/main" val="1816234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B7E3F40-F884-4C1F-9ECF-8C71789506C6}" type="slidenum">
              <a:rPr lang="en-US" smtClean="0"/>
              <a:pPr>
                <a:defRPr/>
              </a:pPr>
              <a:t>40</a:t>
            </a:fld>
            <a:endParaRPr lang="en-US"/>
          </a:p>
        </p:txBody>
      </p:sp>
    </p:spTree>
    <p:extLst>
      <p:ext uri="{BB962C8B-B14F-4D97-AF65-F5344CB8AC3E}">
        <p14:creationId xmlns:p14="http://schemas.microsoft.com/office/powerpoint/2010/main" val="384314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32BA70C-051C-4714-AEDF-EC630EAFC239}" type="slidenum">
              <a:rPr lang="en-US" smtClean="0"/>
              <a:pPr>
                <a:defRPr/>
              </a:pPr>
              <a:t>4</a:t>
            </a:fld>
            <a:endParaRPr lang="en-US"/>
          </a:p>
        </p:txBody>
      </p:sp>
    </p:spTree>
    <p:extLst>
      <p:ext uri="{BB962C8B-B14F-4D97-AF65-F5344CB8AC3E}">
        <p14:creationId xmlns:p14="http://schemas.microsoft.com/office/powerpoint/2010/main" val="2286638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B7E3F40-F884-4C1F-9ECF-8C71789506C6}" type="slidenum">
              <a:rPr lang="en-US" smtClean="0"/>
              <a:pPr>
                <a:defRPr/>
              </a:pPr>
              <a:t>41</a:t>
            </a:fld>
            <a:endParaRPr lang="en-US"/>
          </a:p>
        </p:txBody>
      </p:sp>
    </p:spTree>
    <p:extLst>
      <p:ext uri="{BB962C8B-B14F-4D97-AF65-F5344CB8AC3E}">
        <p14:creationId xmlns:p14="http://schemas.microsoft.com/office/powerpoint/2010/main" val="4098868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lgn="ctr"/>
            <a:endParaRPr lang="en-US"/>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024F82-345D-425A-B0B9-1AD3C5DC77C3}" type="slidenum">
              <a:rPr lang="en-US" smtClean="0"/>
              <a:pPr>
                <a:defRPr/>
              </a:pPr>
              <a:t>42</a:t>
            </a:fld>
            <a:endParaRPr lang="en-US"/>
          </a:p>
        </p:txBody>
      </p:sp>
    </p:spTree>
    <p:extLst>
      <p:ext uri="{BB962C8B-B14F-4D97-AF65-F5344CB8AC3E}">
        <p14:creationId xmlns:p14="http://schemas.microsoft.com/office/powerpoint/2010/main" val="4265822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lgn="ctr"/>
            <a:endParaRPr lang="en-US"/>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B0A48B8-860E-4281-8403-6C78B0EDB124}" type="slidenum">
              <a:rPr lang="en-US" smtClean="0"/>
              <a:pPr>
                <a:defRPr/>
              </a:pPr>
              <a:t>43</a:t>
            </a:fld>
            <a:endParaRPr lang="en-US"/>
          </a:p>
        </p:txBody>
      </p:sp>
    </p:spTree>
    <p:extLst>
      <p:ext uri="{BB962C8B-B14F-4D97-AF65-F5344CB8AC3E}">
        <p14:creationId xmlns:p14="http://schemas.microsoft.com/office/powerpoint/2010/main" val="4269046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34F604-4E07-40EF-8314-DDA80AC6BE67}" type="slidenum">
              <a:rPr lang="en-US" smtClean="0"/>
              <a:pPr>
                <a:defRPr/>
              </a:pPr>
              <a:t>44</a:t>
            </a:fld>
            <a:endParaRPr lang="en-US"/>
          </a:p>
        </p:txBody>
      </p:sp>
    </p:spTree>
    <p:extLst>
      <p:ext uri="{BB962C8B-B14F-4D97-AF65-F5344CB8AC3E}">
        <p14:creationId xmlns:p14="http://schemas.microsoft.com/office/powerpoint/2010/main" val="3207502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marL="115888" indent="-115888">
              <a:buFontTx/>
              <a:buChar char="•"/>
            </a:pPr>
            <a:endParaRPr lang="en-US"/>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317B25-AA12-492A-8D0D-79D8536A5AE6}" type="slidenum">
              <a:rPr lang="en-US" smtClean="0"/>
              <a:pPr>
                <a:defRPr/>
              </a:pPr>
              <a:t>45</a:t>
            </a:fld>
            <a:endParaRPr lang="en-US"/>
          </a:p>
        </p:txBody>
      </p:sp>
    </p:spTree>
    <p:extLst>
      <p:ext uri="{BB962C8B-B14F-4D97-AF65-F5344CB8AC3E}">
        <p14:creationId xmlns:p14="http://schemas.microsoft.com/office/powerpoint/2010/main" val="3310925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B9CBEC-608C-44FA-B10D-E55892D2F720}" type="slidenum">
              <a:rPr lang="en-US" smtClean="0"/>
              <a:pPr>
                <a:defRPr/>
              </a:pPr>
              <a:t>46</a:t>
            </a:fld>
            <a:endParaRPr lang="en-US"/>
          </a:p>
        </p:txBody>
      </p:sp>
    </p:spTree>
    <p:extLst>
      <p:ext uri="{BB962C8B-B14F-4D97-AF65-F5344CB8AC3E}">
        <p14:creationId xmlns:p14="http://schemas.microsoft.com/office/powerpoint/2010/main" val="1739980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324E37-5F74-410D-87AB-ED5AD799082A}" type="slidenum">
              <a:rPr lang="en-US" smtClean="0"/>
              <a:pPr>
                <a:defRPr/>
              </a:pPr>
              <a:t>47</a:t>
            </a:fld>
            <a:endParaRPr lang="en-US"/>
          </a:p>
        </p:txBody>
      </p:sp>
    </p:spTree>
    <p:extLst>
      <p:ext uri="{BB962C8B-B14F-4D97-AF65-F5344CB8AC3E}">
        <p14:creationId xmlns:p14="http://schemas.microsoft.com/office/powerpoint/2010/main" val="2282978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0B5B79C-296F-4597-8A18-83DFD098C0C9}" type="slidenum">
              <a:rPr lang="en-US" smtClean="0"/>
              <a:pPr>
                <a:defRPr/>
              </a:pPr>
              <a:t>48</a:t>
            </a:fld>
            <a:endParaRPr lang="en-US"/>
          </a:p>
        </p:txBody>
      </p:sp>
    </p:spTree>
    <p:extLst>
      <p:ext uri="{BB962C8B-B14F-4D97-AF65-F5344CB8AC3E}">
        <p14:creationId xmlns:p14="http://schemas.microsoft.com/office/powerpoint/2010/main" val="82669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B0ADA0B-A4CD-43C5-B0EF-2D2E655B7700}" type="slidenum">
              <a:rPr lang="en-US" smtClean="0"/>
              <a:pPr>
                <a:defRPr/>
              </a:pPr>
              <a:t>5</a:t>
            </a:fld>
            <a:endParaRPr lang="en-US"/>
          </a:p>
        </p:txBody>
      </p:sp>
    </p:spTree>
    <p:extLst>
      <p:ext uri="{BB962C8B-B14F-4D97-AF65-F5344CB8AC3E}">
        <p14:creationId xmlns:p14="http://schemas.microsoft.com/office/powerpoint/2010/main" val="86649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51E162-CED5-4D15-80A8-01EA4C6D1D2A}" type="slidenum">
              <a:rPr lang="en-US" smtClean="0"/>
              <a:pPr>
                <a:defRPr/>
              </a:pPr>
              <a:t>6</a:t>
            </a:fld>
            <a:endParaRPr lang="en-US"/>
          </a:p>
        </p:txBody>
      </p:sp>
    </p:spTree>
    <p:extLst>
      <p:ext uri="{BB962C8B-B14F-4D97-AF65-F5344CB8AC3E}">
        <p14:creationId xmlns:p14="http://schemas.microsoft.com/office/powerpoint/2010/main" val="417697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51E162-CED5-4D15-80A8-01EA4C6D1D2A}" type="slidenum">
              <a:rPr lang="en-US" smtClean="0"/>
              <a:pPr>
                <a:defRPr/>
              </a:pPr>
              <a:t>7</a:t>
            </a:fld>
            <a:endParaRPr lang="en-US"/>
          </a:p>
        </p:txBody>
      </p:sp>
    </p:spTree>
    <p:extLst>
      <p:ext uri="{BB962C8B-B14F-4D97-AF65-F5344CB8AC3E}">
        <p14:creationId xmlns:p14="http://schemas.microsoft.com/office/powerpoint/2010/main" val="193306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51E162-CED5-4D15-80A8-01EA4C6D1D2A}" type="slidenum">
              <a:rPr lang="en-US" smtClean="0"/>
              <a:pPr>
                <a:defRPr/>
              </a:pPr>
              <a:t>8</a:t>
            </a:fld>
            <a:endParaRPr lang="en-US"/>
          </a:p>
        </p:txBody>
      </p:sp>
    </p:spTree>
    <p:extLst>
      <p:ext uri="{BB962C8B-B14F-4D97-AF65-F5344CB8AC3E}">
        <p14:creationId xmlns:p14="http://schemas.microsoft.com/office/powerpoint/2010/main" val="339665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51E162-CED5-4D15-80A8-01EA4C6D1D2A}" type="slidenum">
              <a:rPr lang="en-US" smtClean="0"/>
              <a:pPr>
                <a:defRPr/>
              </a:pPr>
              <a:t>9</a:t>
            </a:fld>
            <a:endParaRPr lang="en-US"/>
          </a:p>
        </p:txBody>
      </p:sp>
    </p:spTree>
    <p:extLst>
      <p:ext uri="{BB962C8B-B14F-4D97-AF65-F5344CB8AC3E}">
        <p14:creationId xmlns:p14="http://schemas.microsoft.com/office/powerpoint/2010/main" val="3772209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46E98FF8-D301-4B41-9F4E-24A0CA9C94A1}" type="slidenum">
              <a:rPr lang="en-US"/>
              <a:pPr>
                <a:defRPr/>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Content Placeholder 4" descr="Med-FMF-Blue-and-red-Logo.gif"/>
          <p:cNvPicPr>
            <a:picLocks noChangeAspect="1"/>
          </p:cNvPicPr>
          <p:nvPr userDrawn="1"/>
        </p:nvPicPr>
        <p:blipFill>
          <a:blip r:embed="rId2" cstate="print"/>
          <a:srcRect/>
          <a:stretch>
            <a:fillRect/>
          </a:stretch>
        </p:blipFill>
        <p:spPr bwMode="auto">
          <a:xfrm>
            <a:off x="76200" y="6242050"/>
            <a:ext cx="1676400" cy="5397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2CEEBEF3-862C-43F3-B0E7-990626BAFA72}" type="slidenum">
              <a:rPr lang="en-US"/>
              <a:pPr>
                <a:defRPr/>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Content Placeholder 4" descr="Med-FMF-Blue-and-red-Logo.gif"/>
          <p:cNvPicPr>
            <a:picLocks noChangeAspect="1"/>
          </p:cNvPicPr>
          <p:nvPr userDrawn="1"/>
        </p:nvPicPr>
        <p:blipFill>
          <a:blip r:embed="rId2" cstate="print"/>
          <a:srcRect/>
          <a:stretch>
            <a:fillRect/>
          </a:stretch>
        </p:blipFill>
        <p:spPr bwMode="auto">
          <a:xfrm>
            <a:off x="76200" y="6242050"/>
            <a:ext cx="1676400" cy="539750"/>
          </a:xfrm>
          <a:prstGeom prst="rect">
            <a:avLst/>
          </a:prstGeom>
          <a:noFill/>
          <a:ln w="9525">
            <a:noFill/>
            <a:miter lim="800000"/>
            <a:headEnd/>
            <a:tailEnd/>
          </a:ln>
        </p:spPr>
      </p:pic>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8202B2B1-856C-4D55-BED2-1AA77152D486}" type="slidenum">
              <a:rPr lang="en-US"/>
              <a:pPr>
                <a:defRPr/>
              </a:pPr>
              <a:t>‹#›</a:t>
            </a:fld>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pic>
        <p:nvPicPr>
          <p:cNvPr id="3" name="Content Placeholder 4" descr="Med-FMF-Blue-and-red-Logo.gif"/>
          <p:cNvPicPr>
            <a:picLocks noChangeAspect="1"/>
          </p:cNvPicPr>
          <p:nvPr userDrawn="1"/>
        </p:nvPicPr>
        <p:blipFill>
          <a:blip r:embed="rId2" cstate="print"/>
          <a:srcRect/>
          <a:stretch>
            <a:fillRect/>
          </a:stretch>
        </p:blipFill>
        <p:spPr bwMode="auto">
          <a:xfrm>
            <a:off x="76200" y="6242050"/>
            <a:ext cx="1676400" cy="539750"/>
          </a:xfrm>
          <a:prstGeom prst="rect">
            <a:avLst/>
          </a:prstGeom>
          <a:noFill/>
          <a:ln w="9525">
            <a:noFill/>
            <a:miter lim="800000"/>
            <a:headEnd/>
            <a:tailEnd/>
          </a:ln>
        </p:spPr>
      </p:pic>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F78B46E-29E2-4D63-9588-1ADD51F3876F}" type="slidenum">
              <a:rPr lang="en-US"/>
              <a:pPr>
                <a:defRPr/>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0AE5F86-1D14-477C-83DC-CF5B7A168EC5}" type="slidenum">
              <a:rPr lang="en-US"/>
              <a:pPr>
                <a:defRPr/>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CD9BB9D-B712-4A01-A15B-109B6B3CBE1A}" type="slidenum">
              <a:rPr lang="en-US"/>
              <a:pPr>
                <a:defRPr/>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05D74E5-52D6-4706-A2EB-FE778B3EA998}" type="slidenum">
              <a:rPr lang="en-US"/>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5B9E9EA-09E4-4974-A144-F0919B47A904}" type="slidenum">
              <a:rPr lang="en-US"/>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09522EE-3716-4E61-91E8-7B359A4DC153}" type="slidenum">
              <a:rPr lang="en-US"/>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8A0F868-7D16-4F56-B81D-095F666E6E2B}" type="slidenum">
              <a:rPr lang="en-US"/>
              <a:pPr>
                <a:defRPr/>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612913F-9C14-4B69-9F7C-A23A610723A4}" type="slidenum">
              <a:rPr lang="en-US"/>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11" name="Content Placeholder 4" descr="Med-FMF-Blue-and-red-Logo.gif"/>
          <p:cNvPicPr>
            <a:picLocks noChangeAspect="1"/>
          </p:cNvPicPr>
          <p:nvPr userDrawn="1"/>
        </p:nvPicPr>
        <p:blipFill>
          <a:blip r:embed="rId3" cstate="print"/>
          <a:srcRect/>
          <a:stretch>
            <a:fillRect/>
          </a:stretch>
        </p:blipFill>
        <p:spPr bwMode="auto">
          <a:xfrm>
            <a:off x="76200" y="6242050"/>
            <a:ext cx="1676400" cy="539750"/>
          </a:xfrm>
          <a:prstGeom prst="rect">
            <a:avLst/>
          </a:prstGeom>
          <a:noFill/>
          <a:ln w="9525">
            <a:noFill/>
            <a:miter lim="800000"/>
            <a:headEnd/>
            <a:tailEnd/>
          </a:ln>
        </p:spPr>
      </p:pic>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2"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3"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4" name="Slide Number Placeholder 6"/>
          <p:cNvSpPr>
            <a:spLocks noGrp="1"/>
          </p:cNvSpPr>
          <p:nvPr>
            <p:ph type="sldNum" sz="quarter" idx="12"/>
          </p:nvPr>
        </p:nvSpPr>
        <p:spPr/>
        <p:txBody>
          <a:bodyPr/>
          <a:lstStyle>
            <a:lvl1pPr>
              <a:defRPr>
                <a:solidFill>
                  <a:schemeClr val="tx1"/>
                </a:solidFill>
              </a:defRPr>
            </a:lvl1pPr>
            <a:extLst/>
          </a:lstStyle>
          <a:p>
            <a:pPr>
              <a:defRPr/>
            </a:pPr>
            <a:fld id="{CE1FCBEB-B666-4E98-A219-BA521E203FAB}" type="slidenum">
              <a:rPr lang="en-US"/>
              <a:pPr>
                <a:defRPr/>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mn-cs"/>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mn-cs"/>
              </a:defRPr>
            </a:lvl1pPr>
            <a:extLst/>
          </a:lstStyle>
          <a:p>
            <a:pPr>
              <a:defRPr/>
            </a:pPr>
            <a:fld id="{0259DB99-588B-4F32-A84D-A5BB4B75C5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2" r:id="rId1"/>
    <p:sldLayoutId id="2147484326" r:id="rId2"/>
    <p:sldLayoutId id="2147484333" r:id="rId3"/>
    <p:sldLayoutId id="2147484327" r:id="rId4"/>
    <p:sldLayoutId id="2147484328" r:id="rId5"/>
    <p:sldLayoutId id="2147484329" r:id="rId6"/>
    <p:sldLayoutId id="2147484330" r:id="rId7"/>
    <p:sldLayoutId id="2147484331" r:id="rId8"/>
    <p:sldLayoutId id="2147484334" r:id="rId9"/>
    <p:sldLayoutId id="2147484335" r:id="rId10"/>
    <p:sldLayoutId id="2147484336" r:id="rId11"/>
    <p:sldLayoutId id="2147484337" r:id="rId12"/>
  </p:sldLayoutIdLst>
  <p:transition spd="med">
    <p:random/>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www.fafsa.com/year.ht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number2.com/index.cfm?s=0"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www.adhe.edu/"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hyperlink" Target="http://www.kmart.com/home.jsp" TargetMode="External"/><Relationship Id="rId13" Type="http://schemas.openxmlformats.org/officeDocument/2006/relationships/image" Target="../media/image24.png"/><Relationship Id="rId18" Type="http://schemas.openxmlformats.org/officeDocument/2006/relationships/image" Target="../media/image28.png"/><Relationship Id="rId26" Type="http://schemas.openxmlformats.org/officeDocument/2006/relationships/hyperlink" Target="http://www.google.com/imgres?imgurl=http://www.onlyalumni.com/files/images/044_walgreens_0.png&amp;imgrefurl=http://www.onlyalumni.com/image/1/walgreens-logo&amp;h=375&amp;w=375&amp;sz=5&amp;tbnid=H5r4d-XjyWrKZM::&amp;tbnh=122&amp;tbnw=122&amp;prev=/images?q=walgreens+logo&amp;hl=en&amp;usg=__5zNZP5m5g-1qzE-sisMLbltKU6Y=&amp;sa=X&amp;oi=image_result&amp;resnum=4&amp;ct=image&amp;cd=1" TargetMode="External"/><Relationship Id="rId3" Type="http://schemas.openxmlformats.org/officeDocument/2006/relationships/hyperlink" Target="http://www.ivory.com/YourIvoryProducts_ClassicIvoryBarSoap_Aloe.htm" TargetMode="External"/><Relationship Id="rId21" Type="http://schemas.openxmlformats.org/officeDocument/2006/relationships/image" Target="../media/image30.jpeg"/><Relationship Id="rId7" Type="http://schemas.openxmlformats.org/officeDocument/2006/relationships/image" Target="../media/image21.png"/><Relationship Id="rId12" Type="http://schemas.openxmlformats.org/officeDocument/2006/relationships/hyperlink" Target="http://www.gm.com/" TargetMode="External"/><Relationship Id="rId17" Type="http://schemas.openxmlformats.org/officeDocument/2006/relationships/image" Target="../media/image27.jpeg"/><Relationship Id="rId25" Type="http://schemas.openxmlformats.org/officeDocument/2006/relationships/image" Target="../media/image32.jpeg"/><Relationship Id="rId2" Type="http://schemas.openxmlformats.org/officeDocument/2006/relationships/notesSlide" Target="../notesSlides/notesSlide44.xml"/><Relationship Id="rId16" Type="http://schemas.openxmlformats.org/officeDocument/2006/relationships/hyperlink" Target="http://www.tacobell.com/home.htm" TargetMode="External"/><Relationship Id="rId20" Type="http://schemas.openxmlformats.org/officeDocument/2006/relationships/hyperlink" Target="http://images.google.com/imgres?imgurl=http://www.comunicacioncorporativa.es/files/image/Burger%20King%20Logo.jpg&amp;imgrefurl=http://www.comunicacioncorporativa.es/files/file/publicidad/burgerking.htm&amp;usg=__YZnPWk6PvpsavUAG1CigJ9RkWvk=&amp;h=734&amp;w=723&amp;sz=149&amp;hl=en&amp;start=9&amp;um=1&amp;tbnid=9gW5CDYucVsJeM:&amp;tbnh=141&amp;tbnw=139&amp;prev=/images?q=burger+king+logo&amp;um=1&amp;hl=en&amp;sa=X" TargetMode="External"/><Relationship Id="rId29"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0.jpeg"/><Relationship Id="rId11" Type="http://schemas.openxmlformats.org/officeDocument/2006/relationships/image" Target="../media/image23.png"/><Relationship Id="rId24" Type="http://schemas.openxmlformats.org/officeDocument/2006/relationships/hyperlink" Target="http://www.google.com/imgres?imgurl=http://www.eteamz.com/ColumbiaCocaCola/images/CokeLogo.jpg&amp;imgrefurl=http://www.eteamz.com/ColumbiaCocaCola/&amp;h=432&amp;w=432&amp;sz=31&amp;tbnid=x7aC8WknpfqImM::&amp;tbnh=126&amp;tbnw=126&amp;prev=/images?q=coke+logo&amp;hl=en&amp;usg=__XFPw8PwIsfPpyoGJM1l1yWnvtrQ=&amp;sa=X&amp;oi=image_result&amp;resnum=3&amp;ct=image&amp;cd=1" TargetMode="External"/><Relationship Id="rId5" Type="http://schemas.openxmlformats.org/officeDocument/2006/relationships/hyperlink" Target="http://www.whymilk.com/index.htm" TargetMode="External"/><Relationship Id="rId15" Type="http://schemas.openxmlformats.org/officeDocument/2006/relationships/image" Target="../media/image26.jpeg"/><Relationship Id="rId23" Type="http://schemas.openxmlformats.org/officeDocument/2006/relationships/image" Target="../media/image31.jpeg"/><Relationship Id="rId28" Type="http://schemas.openxmlformats.org/officeDocument/2006/relationships/hyperlink" Target="http://www.google.com/imgres?imgurl=http://www.cambridgeroofing.ca/Quickstart/ImageLib/800px-VISA_Logo.svg.png&amp;imgrefurl=http://www.cambridgeroofing.ca/home.html&amp;h=503&amp;w=800&amp;sz=18&amp;tbnid=E7U-FAmcMAMVPM::&amp;tbnh=90&amp;tbnw=143&amp;prev=/images?q=visa+logo&amp;hl=en&amp;usg=__rw_Rrel7UgHhQxW_Mb37kRbTxo8=&amp;sa=X&amp;oi=image_result&amp;resnum=4&amp;ct=image&amp;cd=1" TargetMode="External"/><Relationship Id="rId10" Type="http://schemas.openxmlformats.org/officeDocument/2006/relationships/hyperlink" Target="http://www.walmart.com/" TargetMode="External"/><Relationship Id="rId19"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5.png"/><Relationship Id="rId22" Type="http://schemas.openxmlformats.org/officeDocument/2006/relationships/hyperlink" Target="http://www.google.com/imgres?imgurl=http://www.goldentriangleevents.com/buttons/ford%20logo.jpg&amp;imgrefurl=http://www.goldentriangleevents.com/newevents.html&amp;h=960&amp;w=1280&amp;sz=99&amp;tbnid=D8InEHRqanw3xM::&amp;tbnh=113&amp;tbnw=150&amp;prev=/images?q=ford+logo&amp;hl=en&amp;usg=__UtwPMAnnOY--9THrDqD8zf8S8_M=&amp;sa=X&amp;oi=image_result&amp;resnum=1&amp;ct=image&amp;cd=1" TargetMode="External"/><Relationship Id="rId27" Type="http://schemas.openxmlformats.org/officeDocument/2006/relationships/image" Target="../media/image33.jpeg"/></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www.bayeraspirin.com/asp_hd.htm" TargetMode="External"/><Relationship Id="rId18" Type="http://schemas.openxmlformats.org/officeDocument/2006/relationships/hyperlink" Target="http://www.aspsf.org/index.html" TargetMode="External"/><Relationship Id="rId3" Type="http://schemas.openxmlformats.org/officeDocument/2006/relationships/image" Target="../media/image35.png"/><Relationship Id="rId21" Type="http://schemas.openxmlformats.org/officeDocument/2006/relationships/image" Target="../media/image48.png"/><Relationship Id="rId7" Type="http://schemas.openxmlformats.org/officeDocument/2006/relationships/image" Target="../media/image38.jpeg"/><Relationship Id="rId12" Type="http://schemas.openxmlformats.org/officeDocument/2006/relationships/image" Target="../media/image42.png"/><Relationship Id="rId17" Type="http://schemas.openxmlformats.org/officeDocument/2006/relationships/image" Target="../media/image46.jpeg"/><Relationship Id="rId2" Type="http://schemas.openxmlformats.org/officeDocument/2006/relationships/notesSlide" Target="../notesSlides/notesSlide45.xml"/><Relationship Id="rId16" Type="http://schemas.openxmlformats.org/officeDocument/2006/relationships/image" Target="../media/image45.png"/><Relationship Id="rId20" Type="http://schemas.openxmlformats.org/officeDocument/2006/relationships/hyperlink" Target="http://www.aafa.org/index.cfm" TargetMode="External"/><Relationship Id="rId1" Type="http://schemas.openxmlformats.org/officeDocument/2006/relationships/slideLayout" Target="../slideLayouts/slideLayout12.xml"/><Relationship Id="rId6" Type="http://schemas.openxmlformats.org/officeDocument/2006/relationships/hyperlink" Target="http://www.uncf.org/index.asp" TargetMode="External"/><Relationship Id="rId11" Type="http://schemas.openxmlformats.org/officeDocument/2006/relationships/image" Target="../media/image41.png"/><Relationship Id="rId24" Type="http://schemas.openxmlformats.org/officeDocument/2006/relationships/image" Target="../media/image50.png"/><Relationship Id="rId5" Type="http://schemas.openxmlformats.org/officeDocument/2006/relationships/image" Target="../media/image37.png"/><Relationship Id="rId15" Type="http://schemas.openxmlformats.org/officeDocument/2006/relationships/image" Target="../media/image44.png"/><Relationship Id="rId23" Type="http://schemas.openxmlformats.org/officeDocument/2006/relationships/hyperlink" Target="http://www.asla.info/default.htm" TargetMode="External"/><Relationship Id="rId10" Type="http://schemas.openxmlformats.org/officeDocument/2006/relationships/hyperlink" Target="http://www.prudential.com/index" TargetMode="External"/><Relationship Id="rId19" Type="http://schemas.openxmlformats.org/officeDocument/2006/relationships/image" Target="../media/image47.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43.jpeg"/><Relationship Id="rId22"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29600" cy="5851525"/>
          </a:xfrm>
        </p:spPr>
        <p:txBody>
          <a:bodyPr>
            <a:normAutofit/>
          </a:bodyPr>
          <a:lstStyle/>
          <a:p>
            <a:pPr marL="365760" indent="-256032" algn="ctr" eaLnBrk="1" fontAlgn="auto" hangingPunct="1">
              <a:spcAft>
                <a:spcPts val="0"/>
              </a:spcAft>
              <a:buFont typeface="Wingdings 3"/>
              <a:buNone/>
              <a:defRPr/>
            </a:pPr>
            <a:endParaRPr lang="en-US" sz="4800" dirty="0"/>
          </a:p>
          <a:p>
            <a:pPr marL="365760" indent="-256032" algn="ctr" eaLnBrk="1" fontAlgn="auto" hangingPunct="1">
              <a:spcAft>
                <a:spcPts val="0"/>
              </a:spcAft>
              <a:buFont typeface="Wingdings 3"/>
              <a:buNone/>
              <a:defRPr/>
            </a:pPr>
            <a:r>
              <a:rPr lang="en-US" sz="4800" dirty="0">
                <a:latin typeface="+mj-lt"/>
              </a:rPr>
              <a:t>How To Pay For College</a:t>
            </a:r>
          </a:p>
          <a:p>
            <a:pPr marL="365760" indent="-256032" eaLnBrk="1" fontAlgn="auto" hangingPunct="1">
              <a:spcAft>
                <a:spcPts val="0"/>
              </a:spcAft>
              <a:buFont typeface="Wingdings 3"/>
              <a:buChar char=""/>
              <a:defRPr/>
            </a:pPr>
            <a:endParaRPr lang="en-US" dirty="0"/>
          </a:p>
          <a:p>
            <a:pPr marL="365760" indent="-256032" algn="ctr" eaLnBrk="1" fontAlgn="auto" hangingPunct="1">
              <a:spcAft>
                <a:spcPts val="0"/>
              </a:spcAft>
              <a:buFont typeface="Wingdings 3"/>
              <a:buChar char=""/>
              <a:defRPr/>
            </a:pPr>
            <a:endParaRPr lang="en-US" dirty="0"/>
          </a:p>
          <a:p>
            <a:pPr marL="365760" indent="-256032" algn="ctr" eaLnBrk="1" fontAlgn="auto" hangingPunct="1">
              <a:spcAft>
                <a:spcPts val="0"/>
              </a:spcAft>
              <a:buFont typeface="Wingdings 3"/>
              <a:buChar char=""/>
              <a:defRPr/>
            </a:pPr>
            <a:endParaRPr lang="en-US" dirty="0"/>
          </a:p>
          <a:p>
            <a:pPr marL="365760" indent="-256032" algn="ctr" eaLnBrk="1" fontAlgn="auto" hangingPunct="1">
              <a:spcAft>
                <a:spcPts val="0"/>
              </a:spcAft>
              <a:buFont typeface="Wingdings 3"/>
              <a:buChar char=""/>
              <a:defRPr/>
            </a:pPr>
            <a:endParaRPr lang="en-US" dirty="0"/>
          </a:p>
          <a:p>
            <a:pPr marL="365760" indent="-256032" algn="ctr" eaLnBrk="1" fontAlgn="auto" hangingPunct="1">
              <a:spcAft>
                <a:spcPts val="0"/>
              </a:spcAft>
              <a:buFont typeface="Wingdings 3"/>
              <a:buChar char=""/>
              <a:defRPr/>
            </a:pPr>
            <a:endParaRPr lang="en-US" dirty="0"/>
          </a:p>
          <a:p>
            <a:pPr marL="365760" indent="-256032" algn="ctr" eaLnBrk="1" fontAlgn="auto" hangingPunct="1">
              <a:spcAft>
                <a:spcPts val="0"/>
              </a:spcAft>
              <a:buFont typeface="Wingdings 3"/>
              <a:buNone/>
              <a:defRPr/>
            </a:pPr>
            <a:endParaRPr lang="en-US" dirty="0"/>
          </a:p>
          <a:p>
            <a:pPr marL="365760" indent="-256032" algn="ctr" eaLnBrk="1" fontAlgn="auto" hangingPunct="1">
              <a:spcAft>
                <a:spcPts val="0"/>
              </a:spcAft>
              <a:buFont typeface="Wingdings 3"/>
              <a:buNone/>
              <a:defRPr/>
            </a:pPr>
            <a:r>
              <a:rPr lang="en-US" sz="2000" dirty="0"/>
              <a:t>Presented by:</a:t>
            </a:r>
          </a:p>
          <a:p>
            <a:pPr marL="365760" indent="-256032" algn="ctr" eaLnBrk="1" fontAlgn="auto" hangingPunct="1">
              <a:spcAft>
                <a:spcPts val="0"/>
              </a:spcAft>
              <a:buFont typeface="Wingdings 3"/>
              <a:buNone/>
              <a:defRPr/>
            </a:pPr>
            <a:r>
              <a:rPr lang="en-US" sz="2000" dirty="0"/>
              <a:t>Amy Neathery</a:t>
            </a:r>
          </a:p>
          <a:p>
            <a:pPr marL="365760" indent="-256032" algn="ctr" eaLnBrk="1" fontAlgn="auto" hangingPunct="1">
              <a:spcAft>
                <a:spcPts val="0"/>
              </a:spcAft>
              <a:buFont typeface="Wingdings 3"/>
              <a:buNone/>
              <a:defRPr/>
            </a:pPr>
            <a:r>
              <a:rPr lang="en-US" dirty="0"/>
              <a:t>The Arkansas Student Loan Authority </a:t>
            </a:r>
          </a:p>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Wingdings 3"/>
              <a:buChar char=""/>
              <a:defRPr/>
            </a:pP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2970" y="1905000"/>
            <a:ext cx="1899630" cy="2057400"/>
          </a:xfrm>
          <a:prstGeom prst="rect">
            <a:avLst/>
          </a:prstGeom>
        </p:spPr>
      </p:pic>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p:nvPr>
        </p:nvSpPr>
        <p:spPr>
          <a:xfrm>
            <a:off x="457200" y="1447800"/>
            <a:ext cx="8229600" cy="4495800"/>
          </a:xfrm>
        </p:spPr>
        <p:txBody>
          <a:bodyPr>
            <a:normAutofit/>
          </a:bodyPr>
          <a:lstStyle/>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Review award letters from schools and compare amounts and types of aid being offered.</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Decide which school to attend based on a combination of (a) how well the school suits you needs and (b) its affordability after all aid is taken into account.</a:t>
            </a:r>
          </a:p>
        </p:txBody>
      </p:sp>
      <p:sp>
        <p:nvSpPr>
          <p:cNvPr id="13314" name="Rectangle 4"/>
          <p:cNvSpPr>
            <a:spLocks noGrp="1" noChangeArrowheads="1"/>
          </p:cNvSpPr>
          <p:nvPr>
            <p:ph type="title" idx="4294967295"/>
          </p:nvPr>
        </p:nvSpPr>
        <p:spPr>
          <a:xfrm>
            <a:off x="0" y="0"/>
            <a:ext cx="9144000" cy="1143000"/>
          </a:xfrm>
        </p:spPr>
        <p:txBody>
          <a:bodyPr/>
          <a:lstStyle/>
          <a:p>
            <a:pPr algn="ctr" eaLnBrk="1" fontAlgn="auto" hangingPunct="1">
              <a:spcAft>
                <a:spcPts val="0"/>
              </a:spcAft>
              <a:defRPr/>
            </a:pPr>
            <a:r>
              <a:rPr lang="en-US" sz="3200" dirty="0">
                <a:solidFill>
                  <a:schemeClr val="tx1"/>
                </a:solidFill>
              </a:rPr>
              <a:t>Step 5:  Federal Student Aid</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8841188"/>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p:nvPr>
        </p:nvSpPr>
        <p:spPr>
          <a:xfrm>
            <a:off x="457200" y="1447800"/>
            <a:ext cx="8229600" cy="4495800"/>
          </a:xfrm>
        </p:spPr>
        <p:txBody>
          <a:bodyPr>
            <a:normAutofit/>
          </a:bodyPr>
          <a:lstStyle/>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The IRS Data Retrieval Tool allows students and parent to access the IRS tax return information needed to complete the FAFSA, and transfer the data directly into their FAFSA From the IRS Website.  </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If you choose not to use the IRS Data Retrieval Tool to retrieve tax information, your school may require a copy of your IRS Tax Return Transcript.</a:t>
            </a:r>
          </a:p>
        </p:txBody>
      </p:sp>
      <p:sp>
        <p:nvSpPr>
          <p:cNvPr id="13314" name="Rectangle 4"/>
          <p:cNvSpPr>
            <a:spLocks noGrp="1" noChangeArrowheads="1"/>
          </p:cNvSpPr>
          <p:nvPr>
            <p:ph type="title" idx="4294967295"/>
          </p:nvPr>
        </p:nvSpPr>
        <p:spPr>
          <a:xfrm>
            <a:off x="0" y="0"/>
            <a:ext cx="9144000" cy="1143000"/>
          </a:xfrm>
        </p:spPr>
        <p:txBody>
          <a:bodyPr/>
          <a:lstStyle/>
          <a:p>
            <a:pPr algn="ctr" eaLnBrk="1" fontAlgn="auto" hangingPunct="1">
              <a:spcAft>
                <a:spcPts val="0"/>
              </a:spcAft>
              <a:defRPr/>
            </a:pPr>
            <a:r>
              <a:rPr lang="en-US" sz="3200" dirty="0">
                <a:solidFill>
                  <a:schemeClr val="tx1"/>
                </a:solidFill>
              </a:rPr>
              <a:t>IRS Data Retrieval Tool</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943268"/>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Rot="1" noChangeArrowheads="1"/>
          </p:cNvSpPr>
          <p:nvPr>
            <p:ph/>
          </p:nvPr>
        </p:nvSpPr>
        <p:spPr>
          <a:xfrm>
            <a:off x="381000" y="1447800"/>
            <a:ext cx="8458200" cy="4572000"/>
          </a:xfrm>
        </p:spPr>
        <p:txBody>
          <a:bodyPr rtlCol="0">
            <a:normAutofit fontScale="85000" lnSpcReduction="10000"/>
          </a:bodyPr>
          <a:lstStyle/>
          <a:p>
            <a:pPr marL="365760" indent="-256032" eaLnBrk="1" fontAlgn="auto" hangingPunct="1">
              <a:lnSpc>
                <a:spcPct val="80000"/>
              </a:lnSpc>
              <a:spcAft>
                <a:spcPts val="0"/>
              </a:spcAft>
              <a:buFont typeface="Wingdings" pitchFamily="2" charset="2"/>
              <a:buNone/>
              <a:defRPr/>
            </a:pPr>
            <a:endParaRPr lang="en-US" sz="1200" dirty="0"/>
          </a:p>
          <a:p>
            <a:pPr marL="365760" indent="-256032" eaLnBrk="1" fontAlgn="auto" hangingPunct="1">
              <a:lnSpc>
                <a:spcPct val="110000"/>
              </a:lnSpc>
              <a:spcAft>
                <a:spcPts val="0"/>
              </a:spcAft>
              <a:buFont typeface="Wingdings" pitchFamily="2" charset="2"/>
              <a:buNone/>
              <a:defRPr/>
            </a:pPr>
            <a:r>
              <a:rPr lang="en-US" sz="3300" dirty="0"/>
              <a:t>In general, it depends on your financial need.</a:t>
            </a:r>
          </a:p>
          <a:p>
            <a:pPr marL="457200" indent="-457200" eaLnBrk="1" fontAlgn="auto" hangingPunct="1">
              <a:lnSpc>
                <a:spcPct val="110000"/>
              </a:lnSpc>
              <a:spcBef>
                <a:spcPts val="1200"/>
              </a:spcBef>
              <a:spcAft>
                <a:spcPts val="0"/>
              </a:spcAft>
              <a:buClr>
                <a:srgbClr val="6FC519"/>
              </a:buClr>
              <a:buFont typeface="Wingdings" pitchFamily="2" charset="2"/>
              <a:buChar char="Ø"/>
              <a:defRPr/>
            </a:pPr>
            <a:r>
              <a:rPr lang="en-US" sz="3300" b="1" dirty="0"/>
              <a:t>Cost of Attendance (COA) </a:t>
            </a:r>
            <a:r>
              <a:rPr lang="en-US" sz="3300" dirty="0"/>
              <a:t>is tuition, fees, room and board, transportation, etc.</a:t>
            </a:r>
          </a:p>
          <a:p>
            <a:pPr marL="457200" indent="-457200" eaLnBrk="1" fontAlgn="auto" hangingPunct="1">
              <a:lnSpc>
                <a:spcPct val="110000"/>
              </a:lnSpc>
              <a:spcBef>
                <a:spcPts val="1200"/>
              </a:spcBef>
              <a:spcAft>
                <a:spcPts val="0"/>
              </a:spcAft>
              <a:buClr>
                <a:srgbClr val="6FC519"/>
              </a:buClr>
              <a:buFont typeface="Wingdings" pitchFamily="2" charset="2"/>
              <a:buChar char="Ø"/>
              <a:defRPr/>
            </a:pPr>
            <a:r>
              <a:rPr lang="en-US" sz="3300" b="1" dirty="0"/>
              <a:t>Expected Family Contribution (EFC) </a:t>
            </a:r>
            <a:r>
              <a:rPr lang="en-US" sz="3300" dirty="0"/>
              <a:t>is determined from the information reported on the Free Application for Federal Student Aid (FAFSA)</a:t>
            </a:r>
          </a:p>
          <a:p>
            <a:pPr marL="365760" indent="-256032" eaLnBrk="1" fontAlgn="auto" hangingPunct="1">
              <a:lnSpc>
                <a:spcPct val="80000"/>
              </a:lnSpc>
              <a:spcAft>
                <a:spcPts val="0"/>
              </a:spcAft>
              <a:buFont typeface="Wingdings" pitchFamily="2" charset="2"/>
              <a:buNone/>
              <a:defRPr/>
            </a:pPr>
            <a:endParaRPr lang="en-US" sz="3300" dirty="0"/>
          </a:p>
          <a:p>
            <a:pPr marL="365760" indent="-256032" algn="ctr" eaLnBrk="1" fontAlgn="auto" hangingPunct="1">
              <a:lnSpc>
                <a:spcPct val="80000"/>
              </a:lnSpc>
              <a:spcAft>
                <a:spcPts val="0"/>
              </a:spcAft>
              <a:buFont typeface="Arial" charset="0"/>
              <a:buNone/>
              <a:defRPr/>
            </a:pPr>
            <a:r>
              <a:rPr lang="en-US" sz="3300" b="1" dirty="0">
                <a:solidFill>
                  <a:srgbClr val="FF3300"/>
                </a:solidFill>
              </a:rPr>
              <a:t>Financial Need = COA – EFC</a:t>
            </a:r>
            <a:endParaRPr lang="en-US" sz="3300" dirty="0"/>
          </a:p>
        </p:txBody>
      </p:sp>
      <p:sp>
        <p:nvSpPr>
          <p:cNvPr id="107524" name="Rectangle 4"/>
          <p:cNvSpPr>
            <a:spLocks noGrp="1" noChangeArrowheads="1"/>
          </p:cNvSpPr>
          <p:nvPr>
            <p:ph type="title" idx="4294967295"/>
          </p:nvPr>
        </p:nvSpPr>
        <p:spPr>
          <a:xfrm>
            <a:off x="0" y="152400"/>
            <a:ext cx="9144000" cy="914400"/>
          </a:xfrm>
        </p:spPr>
        <p:txBody>
          <a:bodyPr rtlCol="0">
            <a:noAutofit/>
          </a:bodyPr>
          <a:lstStyle/>
          <a:p>
            <a:pPr algn="ctr" eaLnBrk="1" fontAlgn="auto" hangingPunct="1">
              <a:lnSpc>
                <a:spcPct val="90000"/>
              </a:lnSpc>
              <a:spcAft>
                <a:spcPts val="0"/>
              </a:spcAft>
              <a:defRPr/>
            </a:pPr>
            <a:r>
              <a:rPr lang="en-US" sz="3200" dirty="0">
                <a:solidFill>
                  <a:schemeClr val="tx1"/>
                </a:solidFill>
              </a:rPr>
              <a:t>How Much Federal Student Aid Can You Receive?</a:t>
            </a:r>
          </a:p>
        </p:txBody>
      </p:sp>
      <p:cxnSp>
        <p:nvCxnSpPr>
          <p:cNvPr id="4" name="Straight Connector 3"/>
          <p:cNvCxnSpPr/>
          <p:nvPr/>
        </p:nvCxnSpPr>
        <p:spPr>
          <a:xfrm>
            <a:off x="0" y="10668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p:nvPr>
        </p:nvSpPr>
        <p:spPr>
          <a:xfrm>
            <a:off x="457200" y="1752600"/>
            <a:ext cx="8229600" cy="3733800"/>
          </a:xfrm>
        </p:spPr>
        <p:txBody>
          <a:bodyPr/>
          <a:lstStyle/>
          <a:p>
            <a:pPr marL="457200" indent="-457200" eaLnBrk="1" hangingPunct="1">
              <a:spcBef>
                <a:spcPts val="1200"/>
              </a:spcBef>
              <a:buClr>
                <a:srgbClr val="6FC519"/>
              </a:buClr>
              <a:buFont typeface="Wingdings" pitchFamily="2" charset="2"/>
              <a:buChar char="Ø"/>
            </a:pPr>
            <a:r>
              <a:rPr lang="en-US" sz="2800"/>
              <a:t>U.S. citizen or (usually) permanent resident</a:t>
            </a:r>
          </a:p>
          <a:p>
            <a:pPr marL="457200" indent="-457200" eaLnBrk="1" hangingPunct="1">
              <a:spcBef>
                <a:spcPts val="1200"/>
              </a:spcBef>
              <a:buClr>
                <a:srgbClr val="6FC519"/>
              </a:buClr>
              <a:buFont typeface="Wingdings" pitchFamily="2" charset="2"/>
              <a:buChar char="Ø"/>
            </a:pPr>
            <a:r>
              <a:rPr lang="en-US" sz="2800"/>
              <a:t>Valid Social Security number</a:t>
            </a:r>
          </a:p>
          <a:p>
            <a:pPr marL="457200" indent="-457200" eaLnBrk="1" hangingPunct="1">
              <a:spcBef>
                <a:spcPts val="1200"/>
              </a:spcBef>
              <a:buClr>
                <a:srgbClr val="6FC519"/>
              </a:buClr>
              <a:buFont typeface="Wingdings" pitchFamily="2" charset="2"/>
              <a:buChar char="Ø"/>
            </a:pPr>
            <a:r>
              <a:rPr lang="en-US" sz="2800"/>
              <a:t>Males registered for Selective Service</a:t>
            </a:r>
          </a:p>
          <a:p>
            <a:pPr marL="457200" indent="-457200" eaLnBrk="1" hangingPunct="1">
              <a:spcBef>
                <a:spcPts val="1200"/>
              </a:spcBef>
              <a:buClr>
                <a:srgbClr val="6FC519"/>
              </a:buClr>
              <a:buFont typeface="Wingdings" pitchFamily="2" charset="2"/>
              <a:buChar char="Ø"/>
            </a:pPr>
            <a:r>
              <a:rPr lang="en-US" sz="2800"/>
              <a:t>High school graduate/GED holder</a:t>
            </a:r>
          </a:p>
          <a:p>
            <a:pPr marL="457200" indent="-457200" eaLnBrk="1" hangingPunct="1">
              <a:spcBef>
                <a:spcPts val="1200"/>
              </a:spcBef>
              <a:buClr>
                <a:srgbClr val="6FC519"/>
              </a:buClr>
              <a:buFont typeface="Wingdings" pitchFamily="2" charset="2"/>
              <a:buChar char="Ø"/>
            </a:pPr>
            <a:r>
              <a:rPr lang="en-US" sz="2800"/>
              <a:t>Eligible degree/certificate program</a:t>
            </a:r>
          </a:p>
          <a:p>
            <a:pPr marL="457200" indent="-457200" eaLnBrk="1" hangingPunct="1">
              <a:spcBef>
                <a:spcPts val="1200"/>
              </a:spcBef>
              <a:buClr>
                <a:srgbClr val="6FC519"/>
              </a:buClr>
              <a:buFont typeface="Wingdings" pitchFamily="2" charset="2"/>
              <a:buChar char="Ø"/>
            </a:pPr>
            <a:r>
              <a:rPr lang="en-US" sz="2800"/>
              <a:t>Satisfactory academic progress</a:t>
            </a:r>
          </a:p>
        </p:txBody>
      </p:sp>
      <p:sp>
        <p:nvSpPr>
          <p:cNvPr id="7170" name="Rectangle 2"/>
          <p:cNvSpPr>
            <a:spLocks noGrp="1" noRot="1" noChangeArrowheads="1"/>
          </p:cNvSpPr>
          <p:nvPr>
            <p:ph type="title" idx="4294967295"/>
          </p:nvPr>
        </p:nvSpPr>
        <p:spPr>
          <a:xfrm>
            <a:off x="0" y="152400"/>
            <a:ext cx="9144000" cy="914400"/>
          </a:xfrm>
        </p:spPr>
        <p:txBody>
          <a:bodyPr/>
          <a:lstStyle/>
          <a:p>
            <a:pPr algn="ctr" eaLnBrk="1" fontAlgn="auto" hangingPunct="1">
              <a:spcAft>
                <a:spcPts val="0"/>
              </a:spcAft>
              <a:defRPr/>
            </a:pPr>
            <a:r>
              <a:rPr lang="en-US" sz="3200" dirty="0">
                <a:solidFill>
                  <a:schemeClr val="tx1"/>
                </a:solidFill>
              </a:rPr>
              <a:t>Who Can Get Federal Student Aid?</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8999394"/>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Rot="1" noChangeArrowheads="1"/>
          </p:cNvSpPr>
          <p:nvPr>
            <p:ph/>
          </p:nvPr>
        </p:nvSpPr>
        <p:spPr>
          <a:xfrm>
            <a:off x="457200" y="1447800"/>
            <a:ext cx="8229600" cy="4678363"/>
          </a:xfrm>
        </p:spPr>
        <p:txBody>
          <a:bodyPr>
            <a:normAutofit fontScale="92500"/>
          </a:bodyPr>
          <a:lstStyle/>
          <a:p>
            <a:pPr marL="457200" indent="-457200" eaLnBrk="1" fontAlgn="auto" hangingPunct="1">
              <a:spcBef>
                <a:spcPct val="0"/>
              </a:spcBef>
              <a:spcAft>
                <a:spcPts val="1200"/>
              </a:spcAft>
              <a:buClr>
                <a:srgbClr val="6FC519"/>
              </a:buClr>
              <a:buSzPct val="70000"/>
              <a:buFont typeface="Wingdings" pitchFamily="2" charset="2"/>
              <a:buChar char="Ø"/>
              <a:defRPr/>
            </a:pPr>
            <a:r>
              <a:rPr lang="en-US" sz="3000" dirty="0"/>
              <a:t>Tuition, fees, room &amp; board</a:t>
            </a:r>
          </a:p>
          <a:p>
            <a:pPr marL="457200" indent="-457200" eaLnBrk="1" fontAlgn="auto" hangingPunct="1">
              <a:spcBef>
                <a:spcPct val="0"/>
              </a:spcBef>
              <a:spcAft>
                <a:spcPts val="1200"/>
              </a:spcAft>
              <a:buClr>
                <a:srgbClr val="6FC519"/>
              </a:buClr>
              <a:buSzPct val="70000"/>
              <a:buFont typeface="Wingdings" pitchFamily="2" charset="2"/>
              <a:buChar char="Ø"/>
              <a:defRPr/>
            </a:pPr>
            <a:r>
              <a:rPr lang="en-US" sz="3000" dirty="0"/>
              <a:t>Books, supplies, transportation, &amp; misc.  personal expenses, including documented cost for a personal computer</a:t>
            </a:r>
          </a:p>
          <a:p>
            <a:pPr marL="457200" indent="-457200" eaLnBrk="1" fontAlgn="auto" hangingPunct="1">
              <a:spcBef>
                <a:spcPct val="0"/>
              </a:spcBef>
              <a:spcAft>
                <a:spcPts val="1200"/>
              </a:spcAft>
              <a:buClr>
                <a:srgbClr val="6FC519"/>
              </a:buClr>
              <a:buSzPct val="70000"/>
              <a:buFont typeface="Wingdings" pitchFamily="2" charset="2"/>
              <a:buChar char="Ø"/>
              <a:defRPr/>
            </a:pPr>
            <a:r>
              <a:rPr lang="en-US" sz="3000" dirty="0"/>
              <a:t>Loan fees</a:t>
            </a:r>
          </a:p>
          <a:p>
            <a:pPr marL="457200" indent="-457200" eaLnBrk="1" fontAlgn="auto" hangingPunct="1">
              <a:spcBef>
                <a:spcPct val="0"/>
              </a:spcBef>
              <a:spcAft>
                <a:spcPts val="1200"/>
              </a:spcAft>
              <a:buClr>
                <a:srgbClr val="6FC519"/>
              </a:buClr>
              <a:buSzPct val="70000"/>
              <a:buFont typeface="Wingdings" pitchFamily="2" charset="2"/>
              <a:buChar char="Ø"/>
              <a:defRPr/>
            </a:pPr>
            <a:r>
              <a:rPr lang="en-US" sz="3000" dirty="0"/>
              <a:t>Study abroad or cooperative program costs</a:t>
            </a:r>
          </a:p>
          <a:p>
            <a:pPr marL="457200" indent="-457200" eaLnBrk="1" fontAlgn="auto" hangingPunct="1">
              <a:spcBef>
                <a:spcPct val="0"/>
              </a:spcBef>
              <a:spcAft>
                <a:spcPts val="1200"/>
              </a:spcAft>
              <a:buClr>
                <a:srgbClr val="6FC519"/>
              </a:buClr>
              <a:buSzPct val="70000"/>
              <a:buFont typeface="Wingdings" pitchFamily="2" charset="2"/>
              <a:buChar char="Ø"/>
              <a:defRPr/>
            </a:pPr>
            <a:r>
              <a:rPr lang="en-US" sz="3000" dirty="0"/>
              <a:t>Dependent care expenses</a:t>
            </a:r>
          </a:p>
          <a:p>
            <a:pPr marL="457200" indent="-457200" eaLnBrk="1" fontAlgn="auto" hangingPunct="1">
              <a:spcBef>
                <a:spcPct val="0"/>
              </a:spcBef>
              <a:spcAft>
                <a:spcPts val="1200"/>
              </a:spcAft>
              <a:buClr>
                <a:srgbClr val="6FC519"/>
              </a:buClr>
              <a:buSzPct val="70000"/>
              <a:buFont typeface="Wingdings" pitchFamily="2" charset="2"/>
              <a:buChar char="Ø"/>
              <a:defRPr/>
            </a:pPr>
            <a:r>
              <a:rPr lang="en-US" sz="3000" dirty="0"/>
              <a:t>Disability-related expenses</a:t>
            </a:r>
          </a:p>
          <a:p>
            <a:pPr marL="365760" indent="-256032" eaLnBrk="1" fontAlgn="auto" hangingPunct="1">
              <a:spcAft>
                <a:spcPts val="0"/>
              </a:spcAft>
              <a:buFont typeface="Wingdings 3"/>
              <a:buChar char=""/>
              <a:defRPr/>
            </a:pPr>
            <a:endParaRPr lang="en-US" sz="300" dirty="0"/>
          </a:p>
        </p:txBody>
      </p:sp>
      <p:sp>
        <p:nvSpPr>
          <p:cNvPr id="17410" name="Rectangle 2"/>
          <p:cNvSpPr>
            <a:spLocks noGrp="1" noRot="1" noChangeArrowheads="1"/>
          </p:cNvSpPr>
          <p:nvPr>
            <p:ph type="title" idx="4294967295"/>
          </p:nvPr>
        </p:nvSpPr>
        <p:spPr>
          <a:xfrm>
            <a:off x="0" y="0"/>
            <a:ext cx="9144000" cy="1219200"/>
          </a:xfrm>
        </p:spPr>
        <p:txBody>
          <a:bodyPr/>
          <a:lstStyle/>
          <a:p>
            <a:pPr algn="ctr" eaLnBrk="1" fontAlgn="auto" hangingPunct="1">
              <a:spcAft>
                <a:spcPts val="0"/>
              </a:spcAft>
              <a:defRPr/>
            </a:pPr>
            <a:r>
              <a:rPr lang="en-US" sz="3200" dirty="0">
                <a:solidFill>
                  <a:schemeClr val="tx1"/>
                </a:solidFill>
              </a:rPr>
              <a:t>Cost of Attendance</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228600"/>
            <a:ext cx="9144000" cy="1077913"/>
          </a:xfrm>
          <a:prstGeom prst="rect">
            <a:avLst/>
          </a:prstGeom>
          <a:noFill/>
          <a:ln w="9525">
            <a:noFill/>
            <a:miter lim="800000"/>
            <a:headEnd/>
            <a:tailEnd/>
          </a:ln>
        </p:spPr>
        <p:txBody>
          <a:bodyPr>
            <a:spAutoFit/>
          </a:bodyPr>
          <a:lstStyle/>
          <a:p>
            <a:pPr algn="ctr">
              <a:defRPr/>
            </a:pPr>
            <a:r>
              <a:rPr lang="en-US" sz="3200" b="1" i="0" dirty="0">
                <a:latin typeface="+mj-lt"/>
                <a:cs typeface="+mn-cs"/>
              </a:rPr>
              <a:t>Free Application for Federal </a:t>
            </a:r>
          </a:p>
          <a:p>
            <a:pPr algn="ctr">
              <a:defRPr/>
            </a:pPr>
            <a:r>
              <a:rPr lang="en-US" sz="3200" b="1" i="0" dirty="0">
                <a:latin typeface="+mj-lt"/>
                <a:cs typeface="+mn-cs"/>
              </a:rPr>
              <a:t>Student Aid (</a:t>
            </a:r>
            <a:r>
              <a:rPr lang="en-US" sz="3200" b="1" i="0" dirty="0">
                <a:solidFill>
                  <a:srgbClr val="FF0000"/>
                </a:solidFill>
                <a:latin typeface="+mj-lt"/>
                <a:cs typeface="+mn-cs"/>
              </a:rPr>
              <a:t>FAFSA</a:t>
            </a:r>
            <a:r>
              <a:rPr lang="en-US" sz="3200" b="1" i="0" dirty="0">
                <a:latin typeface="+mj-lt"/>
                <a:cs typeface="+mn-cs"/>
              </a:rPr>
              <a:t>)</a:t>
            </a:r>
          </a:p>
        </p:txBody>
      </p:sp>
      <p:sp>
        <p:nvSpPr>
          <p:cNvPr id="9219" name="Rectangle 12"/>
          <p:cNvSpPr>
            <a:spLocks noChangeArrowheads="1"/>
          </p:cNvSpPr>
          <p:nvPr/>
        </p:nvSpPr>
        <p:spPr bwMode="auto">
          <a:xfrm>
            <a:off x="990600" y="1600200"/>
            <a:ext cx="7315200" cy="2862322"/>
          </a:xfrm>
          <a:prstGeom prst="rect">
            <a:avLst/>
          </a:prstGeom>
          <a:noFill/>
          <a:ln w="9525">
            <a:noFill/>
            <a:miter lim="800000"/>
            <a:headEnd/>
            <a:tailEnd/>
          </a:ln>
        </p:spPr>
        <p:txBody>
          <a:bodyPr>
            <a:spAutoFit/>
          </a:bodyPr>
          <a:lstStyle/>
          <a:p>
            <a:pPr lvl="1" indent="-457200">
              <a:spcAft>
                <a:spcPts val="1200"/>
              </a:spcAft>
              <a:buClr>
                <a:srgbClr val="6FC519"/>
              </a:buClr>
              <a:buSzPct val="70000"/>
              <a:buFont typeface="Wingdings" pitchFamily="2" charset="2"/>
              <a:buChar char="Ø"/>
              <a:defRPr/>
            </a:pPr>
            <a:r>
              <a:rPr lang="en-US" sz="2800" i="0" dirty="0">
                <a:latin typeface="+mn-lt"/>
                <a:cs typeface="+mn-cs"/>
              </a:rPr>
              <a:t>Paper Application at Student’s request</a:t>
            </a:r>
          </a:p>
          <a:p>
            <a:pPr lvl="2" indent="-457200">
              <a:spcAft>
                <a:spcPts val="1200"/>
              </a:spcAft>
              <a:buClr>
                <a:srgbClr val="6FC519"/>
              </a:buClr>
              <a:buSzPct val="70000"/>
              <a:buFont typeface="Courier New" pitchFamily="49" charset="0"/>
              <a:buChar char="o"/>
              <a:defRPr/>
            </a:pPr>
            <a:r>
              <a:rPr lang="en-US" sz="2800" i="0" dirty="0">
                <a:latin typeface="+mn-lt"/>
                <a:cs typeface="+mn-cs"/>
              </a:rPr>
              <a:t>2 - 3 weeks process time</a:t>
            </a:r>
          </a:p>
          <a:p>
            <a:pPr lvl="1" indent="-457200">
              <a:spcAft>
                <a:spcPts val="1200"/>
              </a:spcAft>
              <a:buClr>
                <a:srgbClr val="6FC519"/>
              </a:buClr>
              <a:buSzPct val="70000"/>
              <a:buFont typeface="Wingdings" pitchFamily="2" charset="2"/>
              <a:buChar char="Ø"/>
              <a:defRPr/>
            </a:pPr>
            <a:r>
              <a:rPr lang="en-US" sz="2800" i="0" dirty="0">
                <a:latin typeface="+mn-lt"/>
                <a:cs typeface="+mn-cs"/>
              </a:rPr>
              <a:t>On-line (</a:t>
            </a:r>
            <a:r>
              <a:rPr lang="en-US" sz="2800" i="0" dirty="0">
                <a:solidFill>
                  <a:srgbClr val="FF0000"/>
                </a:solidFill>
                <a:latin typeface="+mn-lt"/>
                <a:cs typeface="+mn-cs"/>
                <a:hlinkClick r:id="rId3"/>
              </a:rPr>
              <a:t>www.fafsa.gov</a:t>
            </a:r>
            <a:r>
              <a:rPr lang="en-US" sz="2800" i="0" dirty="0">
                <a:latin typeface="+mn-lt"/>
                <a:cs typeface="+mn-cs"/>
              </a:rPr>
              <a:t>)</a:t>
            </a:r>
          </a:p>
          <a:p>
            <a:pPr lvl="2" indent="-457200">
              <a:spcAft>
                <a:spcPts val="1200"/>
              </a:spcAft>
              <a:buClr>
                <a:srgbClr val="6FC519"/>
              </a:buClr>
              <a:buSzPct val="70000"/>
              <a:buFont typeface="Courier New" pitchFamily="49" charset="0"/>
              <a:buChar char="o"/>
              <a:defRPr/>
            </a:pPr>
            <a:r>
              <a:rPr lang="en-US" sz="2800" i="0" dirty="0">
                <a:latin typeface="+mn-lt"/>
                <a:cs typeface="+mn-cs"/>
              </a:rPr>
              <a:t>72 Hours</a:t>
            </a:r>
          </a:p>
          <a:p>
            <a:pPr marL="0" lvl="1">
              <a:spcAft>
                <a:spcPts val="1200"/>
              </a:spcAft>
              <a:buClr>
                <a:srgbClr val="6FC519"/>
              </a:buClr>
              <a:buSzPct val="70000"/>
              <a:defRPr/>
            </a:pPr>
            <a:r>
              <a:rPr lang="en-US" sz="2800" i="0" dirty="0">
                <a:latin typeface="+mn-lt"/>
                <a:cs typeface="+mn-cs"/>
              </a:rPr>
              <a:t>                </a:t>
            </a:r>
          </a:p>
        </p:txBody>
      </p:sp>
      <p:grpSp>
        <p:nvGrpSpPr>
          <p:cNvPr id="16388" name="Group 7"/>
          <p:cNvGrpSpPr>
            <a:grpSpLocks/>
          </p:cNvGrpSpPr>
          <p:nvPr/>
        </p:nvGrpSpPr>
        <p:grpSpPr bwMode="auto">
          <a:xfrm>
            <a:off x="6629400" y="5105400"/>
            <a:ext cx="2133600" cy="1143000"/>
            <a:chOff x="6324600" y="2133600"/>
            <a:chExt cx="2133600" cy="1143000"/>
          </a:xfrm>
        </p:grpSpPr>
        <p:pic>
          <p:nvPicPr>
            <p:cNvPr id="16390" name="Picture 15" descr="fafsaman">
              <a:hlinkClick r:id="rId4"/>
            </p:cNvPr>
            <p:cNvPicPr>
              <a:picLocks noChangeAspect="1" noChangeArrowheads="1"/>
            </p:cNvPicPr>
            <p:nvPr/>
          </p:nvPicPr>
          <p:blipFill>
            <a:blip r:embed="rId5" cstate="print"/>
            <a:srcRect/>
            <a:stretch>
              <a:fillRect/>
            </a:stretch>
          </p:blipFill>
          <p:spPr bwMode="auto">
            <a:xfrm>
              <a:off x="6477000" y="2286000"/>
              <a:ext cx="1981200" cy="736600"/>
            </a:xfrm>
            <a:prstGeom prst="rect">
              <a:avLst/>
            </a:prstGeom>
            <a:noFill/>
            <a:ln w="9525">
              <a:noFill/>
              <a:miter lim="800000"/>
              <a:headEnd/>
              <a:tailEnd/>
            </a:ln>
          </p:spPr>
        </p:pic>
        <p:sp>
          <p:nvSpPr>
            <p:cNvPr id="16391" name="Oval 16"/>
            <p:cNvSpPr>
              <a:spLocks noChangeArrowheads="1"/>
            </p:cNvSpPr>
            <p:nvPr/>
          </p:nvSpPr>
          <p:spPr bwMode="auto">
            <a:xfrm>
              <a:off x="6324600" y="2133600"/>
              <a:ext cx="2133600" cy="1143000"/>
            </a:xfrm>
            <a:prstGeom prst="ellipse">
              <a:avLst/>
            </a:prstGeom>
            <a:noFill/>
            <a:ln w="28575">
              <a:solidFill>
                <a:srgbClr val="FF0000"/>
              </a:solidFill>
              <a:round/>
              <a:headEnd/>
              <a:tailEnd/>
            </a:ln>
          </p:spPr>
          <p:txBody>
            <a:bodyPr wrap="none" anchor="ctr"/>
            <a:lstStyle/>
            <a:p>
              <a:endParaRPr lang="en-US"/>
            </a:p>
          </p:txBody>
        </p:sp>
        <p:sp>
          <p:nvSpPr>
            <p:cNvPr id="16392" name="Line 17"/>
            <p:cNvSpPr>
              <a:spLocks noChangeShapeType="1"/>
            </p:cNvSpPr>
            <p:nvPr/>
          </p:nvSpPr>
          <p:spPr bwMode="auto">
            <a:xfrm>
              <a:off x="6705600" y="2286000"/>
              <a:ext cx="1143000" cy="914400"/>
            </a:xfrm>
            <a:prstGeom prst="line">
              <a:avLst/>
            </a:prstGeom>
            <a:noFill/>
            <a:ln w="38100">
              <a:solidFill>
                <a:srgbClr val="FF0000"/>
              </a:solidFill>
              <a:round/>
              <a:headEnd/>
              <a:tailEnd/>
            </a:ln>
          </p:spPr>
          <p:txBody>
            <a:bodyPr wrap="none"/>
            <a:lstStyle/>
            <a:p>
              <a:endParaRPr lang="en-US"/>
            </a:p>
          </p:txBody>
        </p:sp>
        <p:sp>
          <p:nvSpPr>
            <p:cNvPr id="16393" name="Line 18"/>
            <p:cNvSpPr>
              <a:spLocks noChangeShapeType="1"/>
            </p:cNvSpPr>
            <p:nvPr/>
          </p:nvSpPr>
          <p:spPr bwMode="auto">
            <a:xfrm flipH="1">
              <a:off x="6705600" y="2286000"/>
              <a:ext cx="1447800" cy="838200"/>
            </a:xfrm>
            <a:prstGeom prst="line">
              <a:avLst/>
            </a:prstGeom>
            <a:noFill/>
            <a:ln w="38100">
              <a:solidFill>
                <a:srgbClr val="FF0000"/>
              </a:solidFill>
              <a:round/>
              <a:headEnd/>
              <a:tailEnd/>
            </a:ln>
          </p:spPr>
          <p:txBody>
            <a:bodyPr wrap="none"/>
            <a:lstStyle/>
            <a:p>
              <a:endParaRPr lang="en-US"/>
            </a:p>
          </p:txBody>
        </p:sp>
      </p:grpSp>
      <p:cxnSp>
        <p:nvCxnSpPr>
          <p:cNvPr id="10" name="Straight Connector 9"/>
          <p:cNvCxnSpPr/>
          <p:nvPr/>
        </p:nvCxnSpPr>
        <p:spPr>
          <a:xfrm>
            <a:off x="0" y="14478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p:nvPr>
        </p:nvSpPr>
        <p:spPr>
          <a:xfrm>
            <a:off x="457200" y="1676400"/>
            <a:ext cx="8229600" cy="3581400"/>
          </a:xfrm>
        </p:spPr>
        <p:txBody>
          <a:bodyPr>
            <a:normAutofit/>
          </a:bodyPr>
          <a:lstStyle/>
          <a:p>
            <a:pPr marL="457200" indent="-457200" eaLnBrk="1" fontAlgn="auto" hangingPunct="1">
              <a:spcAft>
                <a:spcPts val="0"/>
              </a:spcAft>
              <a:buClr>
                <a:srgbClr val="6FC519"/>
              </a:buClr>
              <a:buSzPct val="70000"/>
              <a:buFont typeface="Wingdings" pitchFamily="2" charset="2"/>
              <a:buChar char="Ø"/>
              <a:defRPr/>
            </a:pPr>
            <a:r>
              <a:rPr lang="en-US" sz="2800" dirty="0"/>
              <a:t>Use </a:t>
            </a:r>
            <a:r>
              <a:rPr lang="en-US" sz="2800" i="1" dirty="0"/>
              <a:t>FAFSA on the Web Worksheet</a:t>
            </a:r>
            <a:r>
              <a:rPr lang="en-US" sz="2800" dirty="0"/>
              <a:t> to prepare. (Optional) </a:t>
            </a:r>
          </a:p>
          <a:p>
            <a:pPr marL="914400" lvl="1" indent="-457200" eaLnBrk="1" fontAlgn="auto" hangingPunct="1">
              <a:spcBef>
                <a:spcPts val="324"/>
              </a:spcBef>
              <a:spcAft>
                <a:spcPts val="0"/>
              </a:spcAft>
              <a:buFont typeface="Verdana"/>
              <a:buChar char="◦"/>
              <a:defRPr/>
            </a:pPr>
            <a:r>
              <a:rPr lang="en-US" dirty="0"/>
              <a:t>Download a copy of the worksheet at: </a:t>
            </a:r>
            <a:r>
              <a:rPr lang="en-US" sz="2400" b="1" i="1" u="sng" dirty="0">
                <a:solidFill>
                  <a:srgbClr val="FF0000"/>
                </a:solidFill>
              </a:rPr>
              <a:t>www.FederalStudentAid.ed.gov/worksheet</a:t>
            </a:r>
            <a:endParaRPr lang="en-US" b="1" i="1" u="sng" dirty="0">
              <a:solidFill>
                <a:srgbClr val="FF0000"/>
              </a:solidFill>
            </a:endParaRPr>
          </a:p>
          <a:p>
            <a:pPr marL="914400" lvl="1" indent="-457200" eaLnBrk="1" fontAlgn="auto" hangingPunct="1">
              <a:spcBef>
                <a:spcPts val="324"/>
              </a:spcBef>
              <a:spcAft>
                <a:spcPts val="0"/>
              </a:spcAft>
              <a:buFont typeface="Verdana"/>
              <a:buChar char="◦"/>
              <a:defRPr/>
            </a:pPr>
            <a:r>
              <a:rPr lang="en-US" dirty="0"/>
              <a:t>Use the checklist to gather documents you need.</a:t>
            </a:r>
          </a:p>
          <a:p>
            <a:pPr marL="914400" lvl="1" indent="-457200" eaLnBrk="1" fontAlgn="auto" hangingPunct="1">
              <a:spcBef>
                <a:spcPts val="324"/>
              </a:spcBef>
              <a:spcAft>
                <a:spcPts val="0"/>
              </a:spcAft>
              <a:buFont typeface="Verdana"/>
              <a:buChar char="◦"/>
              <a:defRPr/>
            </a:pPr>
            <a:r>
              <a:rPr lang="en-US" dirty="0"/>
              <a:t>Fill out worksheet to prepare your answers prior to completing the FAFSA on the web</a:t>
            </a:r>
          </a:p>
          <a:p>
            <a:pPr marL="1143000" lvl="1" indent="-685800" eaLnBrk="1" fontAlgn="auto" hangingPunct="1">
              <a:spcBef>
                <a:spcPts val="324"/>
              </a:spcBef>
              <a:spcAft>
                <a:spcPts val="0"/>
              </a:spcAft>
              <a:buFontTx/>
              <a:buChar char="•"/>
              <a:defRPr/>
            </a:pPr>
            <a:endParaRPr lang="en-US" sz="2400" dirty="0"/>
          </a:p>
        </p:txBody>
      </p:sp>
      <p:sp>
        <p:nvSpPr>
          <p:cNvPr id="12290" name="Rectangle 2"/>
          <p:cNvSpPr>
            <a:spLocks noGrp="1" noRot="1" noChangeArrowheads="1"/>
          </p:cNvSpPr>
          <p:nvPr>
            <p:ph type="title" idx="4294967295"/>
          </p:nvPr>
        </p:nvSpPr>
        <p:spPr>
          <a:xfrm>
            <a:off x="0" y="152400"/>
            <a:ext cx="9144000" cy="1219200"/>
          </a:xfrm>
        </p:spPr>
        <p:txBody>
          <a:bodyPr/>
          <a:lstStyle/>
          <a:p>
            <a:pPr algn="ctr" eaLnBrk="1" fontAlgn="auto" hangingPunct="1">
              <a:spcAft>
                <a:spcPts val="0"/>
              </a:spcAft>
              <a:defRPr/>
            </a:pPr>
            <a:r>
              <a:rPr lang="en-US" sz="3200" dirty="0">
                <a:solidFill>
                  <a:schemeClr val="tx1"/>
                </a:solidFill>
              </a:rPr>
              <a:t>Free Application for Federal Student Aid (FAFSA)</a:t>
            </a:r>
          </a:p>
        </p:txBody>
      </p:sp>
      <p:cxnSp>
        <p:nvCxnSpPr>
          <p:cNvPr id="4" name="Straight Connector 3"/>
          <p:cNvCxnSpPr/>
          <p:nvPr/>
        </p:nvCxnSpPr>
        <p:spPr>
          <a:xfrm>
            <a:off x="0" y="14478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Rot="1" noChangeArrowheads="1"/>
          </p:cNvSpPr>
          <p:nvPr>
            <p:ph/>
          </p:nvPr>
        </p:nvSpPr>
        <p:spPr>
          <a:xfrm>
            <a:off x="457200" y="1295400"/>
            <a:ext cx="8229600" cy="4572000"/>
          </a:xfrm>
        </p:spPr>
        <p:txBody>
          <a:bodyPr rtlCol="0">
            <a:normAutofit fontScale="85000" lnSpcReduction="20000"/>
          </a:bodyPr>
          <a:lstStyle/>
          <a:p>
            <a:pPr marL="457200" indent="-457200" eaLnBrk="1" fontAlgn="auto" hangingPunct="1">
              <a:lnSpc>
                <a:spcPct val="120000"/>
              </a:lnSpc>
              <a:spcBef>
                <a:spcPts val="0"/>
              </a:spcBef>
              <a:spcAft>
                <a:spcPts val="1200"/>
              </a:spcAft>
              <a:buClr>
                <a:srgbClr val="6FC519"/>
              </a:buClr>
              <a:buSzPct val="70000"/>
              <a:buFont typeface="Wingdings" pitchFamily="2" charset="2"/>
              <a:buChar char="Ø"/>
              <a:defRPr/>
            </a:pPr>
            <a:r>
              <a:rPr lang="en-US" sz="3300" dirty="0"/>
              <a:t>Federal Pell Grant</a:t>
            </a:r>
          </a:p>
          <a:p>
            <a:pPr marL="457200" indent="-457200" eaLnBrk="1" fontAlgn="auto" hangingPunct="1">
              <a:lnSpc>
                <a:spcPct val="120000"/>
              </a:lnSpc>
              <a:spcBef>
                <a:spcPts val="0"/>
              </a:spcBef>
              <a:spcAft>
                <a:spcPts val="1200"/>
              </a:spcAft>
              <a:buClr>
                <a:srgbClr val="6FC519"/>
              </a:buClr>
              <a:buSzPct val="70000"/>
              <a:buFont typeface="Wingdings" pitchFamily="2" charset="2"/>
              <a:buChar char="Ø"/>
              <a:defRPr/>
            </a:pPr>
            <a:r>
              <a:rPr lang="en-US" sz="3300" dirty="0"/>
              <a:t>Federal Supplemental Educational Opportunity Grant (FSEOG)</a:t>
            </a:r>
          </a:p>
          <a:p>
            <a:pPr marL="457200" indent="-457200" eaLnBrk="1" fontAlgn="auto" hangingPunct="1">
              <a:lnSpc>
                <a:spcPct val="120000"/>
              </a:lnSpc>
              <a:spcBef>
                <a:spcPts val="0"/>
              </a:spcBef>
              <a:spcAft>
                <a:spcPts val="1200"/>
              </a:spcAft>
              <a:buClr>
                <a:srgbClr val="6FC519"/>
              </a:buClr>
              <a:buSzPct val="70000"/>
              <a:buFont typeface="Wingdings" pitchFamily="2" charset="2"/>
              <a:buChar char="Ø"/>
              <a:defRPr/>
            </a:pPr>
            <a:r>
              <a:rPr lang="en-US" sz="3300" dirty="0"/>
              <a:t>Teacher Education Assistance for College and Higher Education (TEACH)</a:t>
            </a:r>
          </a:p>
          <a:p>
            <a:pPr marL="457200" indent="-457200" eaLnBrk="1" fontAlgn="auto" hangingPunct="1">
              <a:lnSpc>
                <a:spcPct val="120000"/>
              </a:lnSpc>
              <a:spcBef>
                <a:spcPts val="0"/>
              </a:spcBef>
              <a:spcAft>
                <a:spcPts val="1200"/>
              </a:spcAft>
              <a:buClr>
                <a:srgbClr val="6FC519"/>
              </a:buClr>
              <a:buSzPct val="70000"/>
              <a:buFont typeface="Wingdings" pitchFamily="2" charset="2"/>
              <a:buChar char="Ø"/>
              <a:defRPr/>
            </a:pPr>
            <a:r>
              <a:rPr lang="en-US" sz="3300" dirty="0"/>
              <a:t>Academic Competitiveness Grant</a:t>
            </a:r>
          </a:p>
          <a:p>
            <a:pPr marL="457200" indent="-457200" eaLnBrk="1" fontAlgn="auto" hangingPunct="1">
              <a:lnSpc>
                <a:spcPct val="120000"/>
              </a:lnSpc>
              <a:spcBef>
                <a:spcPts val="0"/>
              </a:spcBef>
              <a:spcAft>
                <a:spcPts val="1200"/>
              </a:spcAft>
              <a:buClr>
                <a:srgbClr val="6FC519"/>
              </a:buClr>
              <a:buSzPct val="70000"/>
              <a:buFont typeface="Wingdings" pitchFamily="2" charset="2"/>
              <a:buChar char="Ø"/>
              <a:defRPr/>
            </a:pPr>
            <a:r>
              <a:rPr lang="en-US" sz="3300" dirty="0"/>
              <a:t>National SMART Grant</a:t>
            </a:r>
          </a:p>
          <a:p>
            <a:pPr marL="457200" indent="-457200" eaLnBrk="1" fontAlgn="auto" hangingPunct="1">
              <a:lnSpc>
                <a:spcPct val="120000"/>
              </a:lnSpc>
              <a:spcBef>
                <a:spcPts val="0"/>
              </a:spcBef>
              <a:spcAft>
                <a:spcPts val="1200"/>
              </a:spcAft>
              <a:buClr>
                <a:srgbClr val="6FC519"/>
              </a:buClr>
              <a:buSzPct val="70000"/>
              <a:buFont typeface="Wingdings" pitchFamily="2" charset="2"/>
              <a:buChar char="Ø"/>
              <a:defRPr/>
            </a:pPr>
            <a:r>
              <a:rPr lang="en-US" sz="3300" dirty="0"/>
              <a:t>Federal Work-Study Program</a:t>
            </a:r>
          </a:p>
          <a:p>
            <a:pPr marL="365760" indent="-256032" eaLnBrk="1" fontAlgn="auto" hangingPunct="1">
              <a:lnSpc>
                <a:spcPct val="80000"/>
              </a:lnSpc>
              <a:spcAft>
                <a:spcPts val="0"/>
              </a:spcAft>
              <a:buFont typeface="Arial" pitchFamily="34" charset="0"/>
              <a:buChar char="•"/>
              <a:defRPr/>
            </a:pPr>
            <a:endParaRPr lang="en-US" sz="2400" dirty="0"/>
          </a:p>
        </p:txBody>
      </p:sp>
      <p:sp>
        <p:nvSpPr>
          <p:cNvPr id="63490" name="Rectangle 2"/>
          <p:cNvSpPr>
            <a:spLocks noGrp="1" noRot="1" noChangeArrowheads="1"/>
          </p:cNvSpPr>
          <p:nvPr>
            <p:ph type="title" idx="4294967295"/>
          </p:nvPr>
        </p:nvSpPr>
        <p:spPr>
          <a:xfrm>
            <a:off x="0" y="0"/>
            <a:ext cx="9144000" cy="990600"/>
          </a:xfrm>
        </p:spPr>
        <p:txBody>
          <a:bodyPr rtlCol="0">
            <a:noAutofit/>
          </a:bodyPr>
          <a:lstStyle/>
          <a:p>
            <a:pPr algn="ctr" eaLnBrk="1" fontAlgn="auto" hangingPunct="1">
              <a:spcAft>
                <a:spcPts val="0"/>
              </a:spcAft>
              <a:defRPr/>
            </a:pPr>
            <a:r>
              <a:rPr lang="en-US" sz="3200" dirty="0">
                <a:solidFill>
                  <a:schemeClr val="tx1"/>
                </a:solidFill>
              </a:rPr>
              <a:t>Federal Student Financial Aid Programs</a:t>
            </a:r>
          </a:p>
        </p:txBody>
      </p:sp>
      <p:cxnSp>
        <p:nvCxnSpPr>
          <p:cNvPr id="4" name="Straight Connector 3"/>
          <p:cNvCxnSpPr/>
          <p:nvPr/>
        </p:nvCxnSpPr>
        <p:spPr>
          <a:xfrm>
            <a:off x="0" y="9144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rrowheads="1"/>
          </p:cNvSpPr>
          <p:nvPr>
            <p:ph/>
          </p:nvPr>
        </p:nvSpPr>
        <p:spPr>
          <a:xfrm>
            <a:off x="457200" y="1752600"/>
            <a:ext cx="8229600" cy="3200400"/>
          </a:xfrm>
        </p:spPr>
        <p:txBody>
          <a:bodyPr>
            <a:normAutofit/>
          </a:bodyPr>
          <a:lstStyle/>
          <a:p>
            <a:pPr marL="457200" indent="-457200" eaLnBrk="1" fontAlgn="auto" hangingPunct="1">
              <a:spcBef>
                <a:spcPts val="0"/>
              </a:spcBef>
              <a:spcAft>
                <a:spcPts val="1200"/>
              </a:spcAft>
              <a:buClr>
                <a:srgbClr val="6FC519"/>
              </a:buClr>
              <a:buSzPct val="70000"/>
              <a:buFont typeface="Wingdings" pitchFamily="2" charset="2"/>
              <a:buChar char="Ø"/>
              <a:defRPr/>
            </a:pPr>
            <a:r>
              <a:rPr lang="en-US" sz="2800" dirty="0"/>
              <a:t>Federal Perkins Loan</a:t>
            </a:r>
          </a:p>
          <a:p>
            <a:pPr marL="457200" indent="-457200" eaLnBrk="1" fontAlgn="auto" hangingPunct="1">
              <a:spcBef>
                <a:spcPts val="0"/>
              </a:spcBef>
              <a:spcAft>
                <a:spcPts val="1200"/>
              </a:spcAft>
              <a:buClr>
                <a:srgbClr val="6FC519"/>
              </a:buClr>
              <a:buSzPct val="70000"/>
              <a:buFont typeface="Wingdings" pitchFamily="2" charset="2"/>
              <a:buChar char="Ø"/>
              <a:defRPr/>
            </a:pPr>
            <a:r>
              <a:rPr lang="en-US" sz="2800" dirty="0"/>
              <a:t>Federal Subsidized Stafford Loan</a:t>
            </a:r>
          </a:p>
          <a:p>
            <a:pPr marL="457200" indent="-457200" eaLnBrk="1" fontAlgn="auto" hangingPunct="1">
              <a:spcBef>
                <a:spcPts val="0"/>
              </a:spcBef>
              <a:spcAft>
                <a:spcPts val="1200"/>
              </a:spcAft>
              <a:buClr>
                <a:srgbClr val="6FC519"/>
              </a:buClr>
              <a:buSzPct val="70000"/>
              <a:buFont typeface="Wingdings" pitchFamily="2" charset="2"/>
              <a:buChar char="Ø"/>
              <a:defRPr/>
            </a:pPr>
            <a:r>
              <a:rPr lang="en-US" sz="2800" dirty="0"/>
              <a:t>Federal Unsubsidized Stafford Loan</a:t>
            </a:r>
          </a:p>
          <a:p>
            <a:pPr marL="457200" indent="-457200" eaLnBrk="1" fontAlgn="auto" hangingPunct="1">
              <a:spcBef>
                <a:spcPts val="0"/>
              </a:spcBef>
              <a:spcAft>
                <a:spcPts val="1200"/>
              </a:spcAft>
              <a:buClr>
                <a:srgbClr val="6FC519"/>
              </a:buClr>
              <a:buSzPct val="70000"/>
              <a:buFont typeface="Wingdings" pitchFamily="2" charset="2"/>
              <a:buChar char="Ø"/>
              <a:defRPr/>
            </a:pPr>
            <a:r>
              <a:rPr lang="en-US" sz="2800" dirty="0"/>
              <a:t>Federal PLUS Loan </a:t>
            </a:r>
          </a:p>
          <a:p>
            <a:pPr marL="457200" indent="-457200" eaLnBrk="1" fontAlgn="auto" hangingPunct="1">
              <a:spcBef>
                <a:spcPts val="0"/>
              </a:spcBef>
              <a:spcAft>
                <a:spcPts val="1200"/>
              </a:spcAft>
              <a:buClr>
                <a:srgbClr val="6FC519"/>
              </a:buClr>
              <a:buSzPct val="70000"/>
              <a:buFont typeface="Wingdings" pitchFamily="2" charset="2"/>
              <a:buChar char="Ø"/>
              <a:defRPr/>
            </a:pPr>
            <a:r>
              <a:rPr lang="en-US" sz="2800" dirty="0"/>
              <a:t>Federal Graduate PLUS Loan </a:t>
            </a:r>
          </a:p>
          <a:p>
            <a:pPr marL="365760" indent="-256032" eaLnBrk="1" fontAlgn="auto" hangingPunct="1">
              <a:spcAft>
                <a:spcPts val="0"/>
              </a:spcAft>
              <a:buClr>
                <a:srgbClr val="FF3300"/>
              </a:buClr>
              <a:buFont typeface="Wingdings" pitchFamily="2" charset="2"/>
              <a:buNone/>
              <a:defRPr/>
            </a:pPr>
            <a:endParaRPr lang="en-US" dirty="0"/>
          </a:p>
        </p:txBody>
      </p:sp>
      <p:sp>
        <p:nvSpPr>
          <p:cNvPr id="64514" name="Rectangle 2"/>
          <p:cNvSpPr>
            <a:spLocks noGrp="1" noRot="1" noChangeArrowheads="1"/>
          </p:cNvSpPr>
          <p:nvPr>
            <p:ph type="title" idx="4294967295"/>
          </p:nvPr>
        </p:nvSpPr>
        <p:spPr>
          <a:xfrm>
            <a:off x="0" y="0"/>
            <a:ext cx="9144000" cy="1219200"/>
          </a:xfrm>
        </p:spPr>
        <p:txBody>
          <a:bodyPr rtlCol="0">
            <a:noAutofit/>
          </a:bodyPr>
          <a:lstStyle/>
          <a:p>
            <a:pPr algn="ctr" eaLnBrk="1" fontAlgn="auto" hangingPunct="1">
              <a:spcAft>
                <a:spcPts val="0"/>
              </a:spcAft>
              <a:defRPr/>
            </a:pPr>
            <a:r>
              <a:rPr lang="en-US" sz="3200" dirty="0">
                <a:solidFill>
                  <a:schemeClr val="tx1"/>
                </a:solidFill>
              </a:rPr>
              <a:t>Federal Student Financial Aid Programs</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p:nvPr>
        </p:nvSpPr>
        <p:spPr>
          <a:xfrm>
            <a:off x="457200" y="1447800"/>
            <a:ext cx="8229600" cy="4495800"/>
          </a:xfrm>
        </p:spPr>
        <p:txBody>
          <a:bodyPr>
            <a:normAutofit fontScale="92500"/>
          </a:bodyPr>
          <a:lstStyle/>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At least 24 years old by Dec. 31 of award year</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Graduate or professional student</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Married</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Provides more than half support for dependents</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Orphan or ward/dependent of the court</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Veteran of U.S. Armed Forces</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Determined to be “independent’ by financial aid administrator based on unusual circumstances</a:t>
            </a:r>
          </a:p>
        </p:txBody>
      </p:sp>
      <p:sp>
        <p:nvSpPr>
          <p:cNvPr id="13314" name="Rectangle 4"/>
          <p:cNvSpPr>
            <a:spLocks noGrp="1" noChangeArrowheads="1"/>
          </p:cNvSpPr>
          <p:nvPr>
            <p:ph type="title" idx="4294967295"/>
          </p:nvPr>
        </p:nvSpPr>
        <p:spPr>
          <a:xfrm>
            <a:off x="0" y="0"/>
            <a:ext cx="9144000" cy="1143000"/>
          </a:xfrm>
        </p:spPr>
        <p:txBody>
          <a:bodyPr/>
          <a:lstStyle/>
          <a:p>
            <a:pPr algn="ctr" eaLnBrk="1" fontAlgn="auto" hangingPunct="1">
              <a:spcAft>
                <a:spcPts val="0"/>
              </a:spcAft>
              <a:defRPr/>
            </a:pPr>
            <a:r>
              <a:rPr lang="en-US" sz="3200" dirty="0">
                <a:solidFill>
                  <a:schemeClr val="tx1"/>
                </a:solidFill>
              </a:rPr>
              <a:t>Independent Student Definition</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Rot="1" noChangeArrowheads="1"/>
          </p:cNvSpPr>
          <p:nvPr>
            <p:ph/>
          </p:nvPr>
        </p:nvSpPr>
        <p:spPr>
          <a:xfrm>
            <a:off x="457200" y="1752600"/>
            <a:ext cx="8229600" cy="2895600"/>
          </a:xfrm>
        </p:spPr>
        <p:txBody>
          <a:bodyPr/>
          <a:lstStyle/>
          <a:p>
            <a:pPr marL="457200" indent="-457200" eaLnBrk="1" hangingPunct="1">
              <a:buClr>
                <a:srgbClr val="6FC519"/>
              </a:buClr>
              <a:buFont typeface="Wingdings" pitchFamily="2" charset="2"/>
              <a:buChar char="Ø"/>
            </a:pPr>
            <a:r>
              <a:rPr lang="en-US" b="1"/>
              <a:t>Gift aid:</a:t>
            </a:r>
            <a:r>
              <a:rPr lang="en-US"/>
              <a:t>  Grants and Scholarships </a:t>
            </a:r>
          </a:p>
          <a:p>
            <a:pPr marL="457200" indent="-457200" eaLnBrk="1" hangingPunct="1">
              <a:buClr>
                <a:srgbClr val="6FC519"/>
              </a:buClr>
              <a:buFont typeface="Wingdings 3" pitchFamily="18" charset="2"/>
              <a:buNone/>
            </a:pPr>
            <a:r>
              <a:rPr lang="en-US"/>
              <a:t>    (need-based or merit-based)</a:t>
            </a:r>
          </a:p>
          <a:p>
            <a:pPr marL="457200" indent="-457200" eaLnBrk="1" hangingPunct="1">
              <a:buClr>
                <a:srgbClr val="6FC519"/>
              </a:buClr>
              <a:buFont typeface="Wingdings" pitchFamily="2" charset="2"/>
              <a:buChar char="Ø"/>
            </a:pPr>
            <a:endParaRPr lang="en-US"/>
          </a:p>
          <a:p>
            <a:pPr marL="457200" indent="-457200" eaLnBrk="1" hangingPunct="1">
              <a:buClr>
                <a:srgbClr val="6FC519"/>
              </a:buClr>
              <a:buFont typeface="Wingdings" pitchFamily="2" charset="2"/>
              <a:buChar char="Ø"/>
            </a:pPr>
            <a:r>
              <a:rPr lang="en-US" b="1"/>
              <a:t>Self-help aid:</a:t>
            </a:r>
            <a:r>
              <a:rPr lang="en-US"/>
              <a:t>  Loans and Employment 	           (need-based or non need-based)</a:t>
            </a:r>
          </a:p>
          <a:p>
            <a:pPr marL="457200" indent="-457200" eaLnBrk="1" hangingPunct="1">
              <a:buFont typeface="Arial" charset="0"/>
              <a:buChar char="•"/>
            </a:pPr>
            <a:endParaRPr lang="en-US"/>
          </a:p>
        </p:txBody>
      </p:sp>
      <p:sp>
        <p:nvSpPr>
          <p:cNvPr id="6146" name="Rectangle 4"/>
          <p:cNvSpPr>
            <a:spLocks noGrp="1" noChangeArrowheads="1"/>
          </p:cNvSpPr>
          <p:nvPr>
            <p:ph type="title" idx="4294967295"/>
          </p:nvPr>
        </p:nvSpPr>
        <p:spPr>
          <a:xfrm>
            <a:off x="838200" y="274638"/>
            <a:ext cx="7391400" cy="639762"/>
          </a:xfrm>
        </p:spPr>
        <p:txBody>
          <a:bodyPr/>
          <a:lstStyle/>
          <a:p>
            <a:pPr algn="ctr" eaLnBrk="1" fontAlgn="auto" hangingPunct="1">
              <a:spcAft>
                <a:spcPts val="0"/>
              </a:spcAft>
              <a:defRPr/>
            </a:pPr>
            <a:r>
              <a:rPr lang="en-US" sz="3200" dirty="0">
                <a:solidFill>
                  <a:schemeClr val="tx1"/>
                </a:solidFill>
              </a:rPr>
              <a:t>Types of Financial Aid</a:t>
            </a: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2209800" y="349250"/>
            <a:ext cx="5715000" cy="641350"/>
          </a:xfrm>
          <a:prstGeom prst="rect">
            <a:avLst/>
          </a:prstGeom>
          <a:noFill/>
          <a:ln w="9525">
            <a:noFill/>
            <a:miter lim="800000"/>
            <a:headEnd/>
            <a:tailEnd/>
          </a:ln>
        </p:spPr>
        <p:txBody>
          <a:bodyPr>
            <a:spAutoFit/>
          </a:bodyPr>
          <a:lstStyle/>
          <a:p>
            <a:pPr algn="ctr">
              <a:spcBef>
                <a:spcPct val="50000"/>
              </a:spcBef>
            </a:pPr>
            <a:r>
              <a:rPr lang="en-US" sz="3600" b="1">
                <a:solidFill>
                  <a:schemeClr val="bg1"/>
                </a:solidFill>
              </a:rPr>
              <a:t>www.fafsa4caster.ed.gov</a:t>
            </a:r>
          </a:p>
        </p:txBody>
      </p:sp>
      <p:sp>
        <p:nvSpPr>
          <p:cNvPr id="23556" name="TextBox 4"/>
          <p:cNvSpPr txBox="1">
            <a:spLocks noChangeArrowheads="1"/>
          </p:cNvSpPr>
          <p:nvPr/>
        </p:nvSpPr>
        <p:spPr bwMode="auto">
          <a:xfrm>
            <a:off x="1371600" y="5715000"/>
            <a:ext cx="6553200" cy="1077913"/>
          </a:xfrm>
          <a:prstGeom prst="rect">
            <a:avLst/>
          </a:prstGeom>
          <a:noFill/>
          <a:ln w="9525">
            <a:noFill/>
            <a:miter lim="800000"/>
            <a:headEnd/>
            <a:tailEnd/>
          </a:ln>
        </p:spPr>
        <p:txBody>
          <a:bodyPr>
            <a:spAutoFit/>
          </a:bodyPr>
          <a:lstStyle/>
          <a:p>
            <a:pPr algn="ctr"/>
            <a:r>
              <a:rPr lang="en-US" sz="3200" u="sng" dirty="0">
                <a:solidFill>
                  <a:srgbClr val="FF0000"/>
                </a:solidFill>
              </a:rPr>
              <a:t> www.fafsa4caster.ed.gov</a:t>
            </a:r>
          </a:p>
          <a:p>
            <a:pPr algn="ctr"/>
            <a:endParaRPr lang="en-US" sz="3200" dirty="0"/>
          </a:p>
        </p:txBody>
      </p:sp>
      <p:pic>
        <p:nvPicPr>
          <p:cNvPr id="5" name="Picture 4" descr="fafsa4caster.jpg"/>
          <p:cNvPicPr>
            <a:picLocks noChangeAspect="1"/>
          </p:cNvPicPr>
          <p:nvPr/>
        </p:nvPicPr>
        <p:blipFill>
          <a:blip r:embed="rId3" cstate="print"/>
          <a:stretch>
            <a:fillRect/>
          </a:stretch>
        </p:blipFill>
        <p:spPr>
          <a:xfrm>
            <a:off x="1447800" y="685800"/>
            <a:ext cx="6419850" cy="4898046"/>
          </a:xfrm>
          <a:prstGeom prst="rect">
            <a:avLst/>
          </a:prstGeom>
        </p:spPr>
      </p:pic>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endParaRPr lang="en-US" sz="2800" dirty="0"/>
          </a:p>
          <a:p>
            <a:pPr algn="ctr">
              <a:buNone/>
            </a:pPr>
            <a:endParaRPr lang="en-US" sz="2800" dirty="0"/>
          </a:p>
          <a:p>
            <a:pPr algn="ctr">
              <a:buNone/>
            </a:pPr>
            <a:endParaRPr lang="en-US" sz="2800" dirty="0"/>
          </a:p>
          <a:p>
            <a:pPr algn="ctr">
              <a:buNone/>
            </a:pPr>
            <a:endParaRPr lang="en-US" sz="2800" dirty="0"/>
          </a:p>
          <a:p>
            <a:pPr algn="ctr">
              <a:buNone/>
            </a:pPr>
            <a:endParaRPr lang="en-US" sz="2800" dirty="0"/>
          </a:p>
          <a:p>
            <a:pPr algn="ctr">
              <a:buNone/>
            </a:pPr>
            <a:r>
              <a:rPr lang="en-US" sz="6000" dirty="0"/>
              <a:t>Scholarship Searches</a:t>
            </a: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Rot="1" noChangeArrowheads="1"/>
          </p:cNvSpPr>
          <p:nvPr>
            <p:ph/>
          </p:nvPr>
        </p:nvSpPr>
        <p:spPr>
          <a:xfrm>
            <a:off x="457200" y="1524000"/>
            <a:ext cx="8229600" cy="4602163"/>
          </a:xfrm>
        </p:spPr>
        <p:txBody>
          <a:bodyPr/>
          <a:lstStyle/>
          <a:p>
            <a:pPr marL="457200" indent="-457200" eaLnBrk="1" hangingPunct="1">
              <a:lnSpc>
                <a:spcPct val="90000"/>
              </a:lnSpc>
              <a:buClr>
                <a:srgbClr val="6FC519"/>
              </a:buClr>
              <a:buSzPct val="70000"/>
              <a:buFont typeface="Wingdings" pitchFamily="2" charset="2"/>
              <a:buChar char="Ø"/>
            </a:pPr>
            <a:r>
              <a:rPr lang="en-US" sz="2800"/>
              <a:t>Create  a Scholarship Deadline calendar</a:t>
            </a:r>
          </a:p>
          <a:p>
            <a:pPr marL="457200" lvl="1" indent="-457200" eaLnBrk="1" hangingPunct="1">
              <a:spcBef>
                <a:spcPts val="1200"/>
              </a:spcBef>
              <a:buClr>
                <a:srgbClr val="6FC519"/>
              </a:buClr>
              <a:buSzPct val="70000"/>
              <a:buFont typeface="Wingdings" pitchFamily="2" charset="2"/>
              <a:buChar char="Ø"/>
            </a:pPr>
            <a:r>
              <a:rPr lang="en-US" sz="2800"/>
              <a:t>Start the process two years before you need aid</a:t>
            </a:r>
          </a:p>
          <a:p>
            <a:pPr marL="457200" lvl="1" indent="-457200" eaLnBrk="1" hangingPunct="1">
              <a:spcBef>
                <a:spcPts val="1200"/>
              </a:spcBef>
              <a:buClr>
                <a:srgbClr val="6FC519"/>
              </a:buClr>
              <a:buSzPct val="70000"/>
              <a:buFont typeface="Wingdings" pitchFamily="2" charset="2"/>
              <a:buChar char="Ø"/>
            </a:pPr>
            <a:r>
              <a:rPr lang="en-US" sz="2800"/>
              <a:t>Remember you will be applying for scholarships one year before you actually receive the aid</a:t>
            </a:r>
          </a:p>
          <a:p>
            <a:pPr marL="457200" lvl="1" indent="-457200" eaLnBrk="1" hangingPunct="1">
              <a:spcBef>
                <a:spcPts val="1200"/>
              </a:spcBef>
              <a:buClr>
                <a:srgbClr val="6FC519"/>
              </a:buClr>
              <a:buSzPct val="70000"/>
              <a:buFont typeface="Wingdings" pitchFamily="2" charset="2"/>
              <a:buChar char="Ø"/>
            </a:pPr>
            <a:r>
              <a:rPr lang="en-US" sz="2800"/>
              <a:t>Maintain good grade average</a:t>
            </a:r>
          </a:p>
          <a:p>
            <a:pPr marL="457200" lvl="1" indent="-457200" eaLnBrk="1" hangingPunct="1">
              <a:spcBef>
                <a:spcPts val="1200"/>
              </a:spcBef>
              <a:buClr>
                <a:srgbClr val="6FC519"/>
              </a:buClr>
              <a:buSzPct val="70000"/>
              <a:buFont typeface="Wingdings" pitchFamily="2" charset="2"/>
              <a:buChar char="Ø"/>
            </a:pPr>
            <a:r>
              <a:rPr lang="en-US" sz="2800"/>
              <a:t>Take or retake ACT/SAT</a:t>
            </a:r>
          </a:p>
        </p:txBody>
      </p:sp>
      <p:sp>
        <p:nvSpPr>
          <p:cNvPr id="18434" name="Rectangle 2"/>
          <p:cNvSpPr>
            <a:spLocks noGrp="1" noRot="1" noChangeArrowheads="1"/>
          </p:cNvSpPr>
          <p:nvPr>
            <p:ph type="title" idx="4294967295"/>
          </p:nvPr>
        </p:nvSpPr>
        <p:spPr>
          <a:xfrm>
            <a:off x="-228600" y="0"/>
            <a:ext cx="9601200" cy="1295400"/>
          </a:xfrm>
        </p:spPr>
        <p:txBody>
          <a:bodyPr/>
          <a:lstStyle/>
          <a:p>
            <a:pPr algn="ctr" eaLnBrk="1" fontAlgn="auto" hangingPunct="1">
              <a:spcAft>
                <a:spcPts val="0"/>
              </a:spcAft>
              <a:defRPr/>
            </a:pPr>
            <a:r>
              <a:rPr lang="en-US" sz="3200" dirty="0">
                <a:solidFill>
                  <a:schemeClr val="tx1"/>
                </a:solidFill>
              </a:rPr>
              <a:t>Tips for Successful Scholarship Searches</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idx="4294967295"/>
          </p:nvPr>
        </p:nvSpPr>
        <p:spPr>
          <a:xfrm>
            <a:off x="0" y="381000"/>
            <a:ext cx="9144000" cy="1036638"/>
          </a:xfrm>
        </p:spPr>
        <p:txBody>
          <a:bodyPr rtlCol="0"/>
          <a:lstStyle/>
          <a:p>
            <a:pPr algn="ctr" eaLnBrk="1" fontAlgn="auto" hangingPunct="1">
              <a:spcAft>
                <a:spcPts val="0"/>
              </a:spcAft>
              <a:defRPr/>
            </a:pPr>
            <a:r>
              <a:rPr lang="en-US" sz="3600" dirty="0">
                <a:solidFill>
                  <a:schemeClr val="tx1"/>
                </a:solidFill>
              </a:rPr>
              <a:t>Standardized Test Preparation</a:t>
            </a:r>
          </a:p>
        </p:txBody>
      </p:sp>
      <p:pic>
        <p:nvPicPr>
          <p:cNvPr id="26627" name="Picture 9" descr="Return to our homepage">
            <a:hlinkClick r:id="rId3"/>
          </p:cNvPr>
          <p:cNvPicPr>
            <a:picLocks noChangeAspect="1" noChangeArrowheads="1"/>
          </p:cNvPicPr>
          <p:nvPr/>
        </p:nvPicPr>
        <p:blipFill>
          <a:blip r:embed="rId4" cstate="print"/>
          <a:srcRect/>
          <a:stretch>
            <a:fillRect/>
          </a:stretch>
        </p:blipFill>
        <p:spPr bwMode="auto">
          <a:xfrm>
            <a:off x="3200400" y="1905000"/>
            <a:ext cx="2867025" cy="609600"/>
          </a:xfrm>
          <a:prstGeom prst="rect">
            <a:avLst/>
          </a:prstGeom>
          <a:noFill/>
          <a:ln w="9525">
            <a:noFill/>
            <a:miter lim="800000"/>
            <a:headEnd/>
            <a:tailEnd/>
          </a:ln>
        </p:spPr>
      </p:pic>
      <p:pic>
        <p:nvPicPr>
          <p:cNvPr id="26628" name="Picture 10"/>
          <p:cNvPicPr>
            <a:picLocks noChangeAspect="1" noChangeArrowheads="1"/>
          </p:cNvPicPr>
          <p:nvPr/>
        </p:nvPicPr>
        <p:blipFill>
          <a:blip r:embed="rId5" cstate="print"/>
          <a:srcRect/>
          <a:stretch>
            <a:fillRect/>
          </a:stretch>
        </p:blipFill>
        <p:spPr bwMode="auto">
          <a:xfrm>
            <a:off x="3429000" y="3733800"/>
            <a:ext cx="2514600" cy="1143000"/>
          </a:xfrm>
          <a:prstGeom prst="rect">
            <a:avLst/>
          </a:prstGeom>
          <a:noFill/>
          <a:ln w="57150">
            <a:solidFill>
              <a:schemeClr val="tx1"/>
            </a:solidFill>
            <a:miter lim="800000"/>
            <a:headEnd/>
            <a:tailEnd/>
          </a:ln>
        </p:spPr>
      </p:pic>
      <p:sp>
        <p:nvSpPr>
          <p:cNvPr id="110603" name="Rectangle 11"/>
          <p:cNvSpPr>
            <a:spLocks noChangeArrowheads="1"/>
          </p:cNvSpPr>
          <p:nvPr/>
        </p:nvSpPr>
        <p:spPr bwMode="auto">
          <a:xfrm>
            <a:off x="1676400" y="5105400"/>
            <a:ext cx="5791200" cy="304800"/>
          </a:xfrm>
          <a:prstGeom prst="rect">
            <a:avLst/>
          </a:prstGeom>
          <a:noFill/>
          <a:ln w="9525">
            <a:noFill/>
            <a:miter lim="800000"/>
            <a:headEnd/>
            <a:tailEnd/>
          </a:ln>
          <a:effectLst/>
        </p:spPr>
        <p:txBody>
          <a:bodyPr anchor="ctr"/>
          <a:lstStyle/>
          <a:p>
            <a:pPr algn="ctr">
              <a:defRPr/>
            </a:pPr>
            <a:r>
              <a:rPr lang="en-US" sz="3200" b="1" i="0" u="sng" dirty="0">
                <a:solidFill>
                  <a:srgbClr val="FF3300"/>
                </a:solidFill>
                <a:effectLst>
                  <a:outerShdw blurRad="38100" dist="38100" dir="2700000" algn="tl">
                    <a:srgbClr val="000000"/>
                  </a:outerShdw>
                </a:effectLst>
                <a:cs typeface="+mn-cs"/>
              </a:rPr>
              <a:t>www.march2success.com</a:t>
            </a:r>
          </a:p>
        </p:txBody>
      </p:sp>
      <p:sp>
        <p:nvSpPr>
          <p:cNvPr id="18439" name="Rectangle 12"/>
          <p:cNvSpPr>
            <a:spLocks noChangeArrowheads="1"/>
          </p:cNvSpPr>
          <p:nvPr/>
        </p:nvSpPr>
        <p:spPr bwMode="auto">
          <a:xfrm>
            <a:off x="2667000" y="2590800"/>
            <a:ext cx="3906838" cy="584200"/>
          </a:xfrm>
          <a:prstGeom prst="rect">
            <a:avLst/>
          </a:prstGeom>
          <a:noFill/>
          <a:ln w="9525">
            <a:noFill/>
            <a:miter lim="800000"/>
            <a:headEnd/>
            <a:tailEnd/>
          </a:ln>
        </p:spPr>
        <p:txBody>
          <a:bodyPr>
            <a:spAutoFit/>
          </a:bodyPr>
          <a:lstStyle/>
          <a:p>
            <a:pPr>
              <a:defRPr/>
            </a:pPr>
            <a:r>
              <a:rPr lang="en-US" sz="3200" b="1" i="0" u="sng" dirty="0">
                <a:solidFill>
                  <a:srgbClr val="FF3300"/>
                </a:solidFill>
                <a:effectLst>
                  <a:outerShdw blurRad="38100" dist="38100" dir="2700000" algn="tl">
                    <a:srgbClr val="000000">
                      <a:alpha val="43137"/>
                    </a:srgbClr>
                  </a:outerShdw>
                </a:effectLst>
                <a:cs typeface="+mn-cs"/>
              </a:rPr>
              <a:t>www.number2.com</a:t>
            </a:r>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Rot="1" noChangeArrowheads="1"/>
          </p:cNvSpPr>
          <p:nvPr>
            <p:ph/>
          </p:nvPr>
        </p:nvSpPr>
        <p:spPr>
          <a:xfrm>
            <a:off x="457200" y="1600200"/>
            <a:ext cx="8229600" cy="4525963"/>
          </a:xfrm>
        </p:spPr>
        <p:txBody>
          <a:bodyPr>
            <a:normAutofit/>
          </a:bodyPr>
          <a:lstStyle/>
          <a:p>
            <a:pPr marL="457200" lvl="1" indent="-457200" eaLnBrk="1" fontAlgn="auto" hangingPunct="1">
              <a:spcBef>
                <a:spcPts val="0"/>
              </a:spcBef>
              <a:spcAft>
                <a:spcPts val="1200"/>
              </a:spcAft>
              <a:buClr>
                <a:srgbClr val="6FC519"/>
              </a:buClr>
              <a:buSzPct val="70000"/>
              <a:buFont typeface="Wingdings" pitchFamily="2" charset="2"/>
              <a:buChar char="Ø"/>
              <a:defRPr/>
            </a:pPr>
            <a:r>
              <a:rPr lang="en-US" sz="2800" dirty="0"/>
              <a:t>Design a Personal Resume to market yourself</a:t>
            </a:r>
          </a:p>
          <a:p>
            <a:pPr marL="457200" lvl="1" indent="-457200" eaLnBrk="1" fontAlgn="auto" hangingPunct="1">
              <a:spcBef>
                <a:spcPts val="0"/>
              </a:spcBef>
              <a:spcAft>
                <a:spcPts val="1200"/>
              </a:spcAft>
              <a:buClr>
                <a:srgbClr val="6FC519"/>
              </a:buClr>
              <a:buSzPct val="70000"/>
              <a:buFont typeface="Wingdings" pitchFamily="2" charset="2"/>
              <a:buChar char="Ø"/>
              <a:defRPr/>
            </a:pPr>
            <a:r>
              <a:rPr lang="en-US" sz="2800" dirty="0"/>
              <a:t>List participation in campus &amp; community leadership and civic activities</a:t>
            </a:r>
          </a:p>
          <a:p>
            <a:pPr marL="457200" lvl="1" indent="-457200" eaLnBrk="1" fontAlgn="auto" hangingPunct="1">
              <a:spcBef>
                <a:spcPts val="0"/>
              </a:spcBef>
              <a:spcAft>
                <a:spcPts val="1200"/>
              </a:spcAft>
              <a:buClr>
                <a:srgbClr val="6FC519"/>
              </a:buClr>
              <a:buSzPct val="70000"/>
              <a:buFont typeface="Wingdings" pitchFamily="2" charset="2"/>
              <a:buChar char="Ø"/>
              <a:defRPr/>
            </a:pPr>
            <a:r>
              <a:rPr lang="en-US" sz="2800" dirty="0"/>
              <a:t>Identify qualities that make you distinct</a:t>
            </a:r>
          </a:p>
          <a:p>
            <a:pPr marL="457200" lvl="1" indent="-457200" eaLnBrk="1" fontAlgn="auto" hangingPunct="1">
              <a:spcBef>
                <a:spcPts val="0"/>
              </a:spcBef>
              <a:spcAft>
                <a:spcPts val="1200"/>
              </a:spcAft>
              <a:buClr>
                <a:srgbClr val="6FC519"/>
              </a:buClr>
              <a:buSzPct val="70000"/>
              <a:buFont typeface="Wingdings" pitchFamily="2" charset="2"/>
              <a:buChar char="Ø"/>
              <a:defRPr/>
            </a:pPr>
            <a:r>
              <a:rPr lang="en-US" sz="2800" dirty="0"/>
              <a:t>Physical conditions or family situations may have a corresponding scholarship</a:t>
            </a:r>
          </a:p>
          <a:p>
            <a:pPr marL="621792" lvl="1" eaLnBrk="1" fontAlgn="auto" hangingPunct="1">
              <a:spcBef>
                <a:spcPts val="324"/>
              </a:spcBef>
              <a:spcAft>
                <a:spcPts val="0"/>
              </a:spcAft>
              <a:buClr>
                <a:schemeClr val="tx1"/>
              </a:buClr>
              <a:buFont typeface="Verdana"/>
              <a:buNone/>
              <a:defRPr/>
            </a:pPr>
            <a:endParaRPr lang="en-US" sz="3200" dirty="0"/>
          </a:p>
          <a:p>
            <a:pPr marL="621792" lvl="1" eaLnBrk="1" fontAlgn="auto" hangingPunct="1">
              <a:spcBef>
                <a:spcPts val="324"/>
              </a:spcBef>
              <a:spcAft>
                <a:spcPts val="0"/>
              </a:spcAft>
              <a:buClr>
                <a:schemeClr val="tx1"/>
              </a:buClr>
              <a:buFont typeface="Wingdings" pitchFamily="2" charset="2"/>
              <a:buChar char="Ø"/>
              <a:defRPr/>
            </a:pPr>
            <a:endParaRPr lang="en-US" sz="3200" dirty="0"/>
          </a:p>
          <a:p>
            <a:pPr marL="365760" indent="-256032" eaLnBrk="1" fontAlgn="auto" hangingPunct="1">
              <a:spcAft>
                <a:spcPts val="0"/>
              </a:spcAft>
              <a:buFont typeface="Wingdings 3"/>
              <a:buChar char=""/>
              <a:defRPr/>
            </a:pPr>
            <a:endParaRPr lang="en-US" dirty="0"/>
          </a:p>
        </p:txBody>
      </p:sp>
      <p:sp>
        <p:nvSpPr>
          <p:cNvPr id="20482" name="Rectangle 2"/>
          <p:cNvSpPr>
            <a:spLocks noGrp="1" noRot="1" noChangeArrowheads="1"/>
          </p:cNvSpPr>
          <p:nvPr>
            <p:ph type="title" idx="4294967295"/>
          </p:nvPr>
        </p:nvSpPr>
        <p:spPr>
          <a:xfrm>
            <a:off x="0" y="304800"/>
            <a:ext cx="9144000" cy="685800"/>
          </a:xfrm>
        </p:spPr>
        <p:txBody>
          <a:bodyPr>
            <a:normAutofit fontScale="90000"/>
          </a:bodyPr>
          <a:lstStyle/>
          <a:p>
            <a:pPr algn="ctr" eaLnBrk="1" fontAlgn="auto" hangingPunct="1">
              <a:spcAft>
                <a:spcPts val="0"/>
              </a:spcAft>
              <a:defRPr/>
            </a:pPr>
            <a:r>
              <a:rPr lang="en-US" sz="3600" dirty="0">
                <a:solidFill>
                  <a:schemeClr val="tx1"/>
                </a:solidFill>
              </a:rPr>
              <a:t>Tips for Successful Scholarship Searches</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idx="4294967295"/>
          </p:nvPr>
        </p:nvSpPr>
        <p:spPr>
          <a:xfrm>
            <a:off x="0" y="0"/>
            <a:ext cx="9144000" cy="1112838"/>
          </a:xfrm>
        </p:spPr>
        <p:txBody>
          <a:bodyPr/>
          <a:lstStyle/>
          <a:p>
            <a:pPr algn="ctr" eaLnBrk="1" fontAlgn="auto" hangingPunct="1">
              <a:spcAft>
                <a:spcPts val="0"/>
              </a:spcAft>
              <a:defRPr/>
            </a:pPr>
            <a:r>
              <a:rPr lang="en-US" sz="3200" dirty="0">
                <a:solidFill>
                  <a:schemeClr val="tx1"/>
                </a:solidFill>
              </a:rPr>
              <a:t>Scholarship Resources</a:t>
            </a: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Content Placeholder 3"/>
          <p:cNvSpPr txBox="1">
            <a:spLocks/>
          </p:cNvSpPr>
          <p:nvPr/>
        </p:nvSpPr>
        <p:spPr>
          <a:xfrm>
            <a:off x="457200" y="1481138"/>
            <a:ext cx="4038600" cy="4525962"/>
          </a:xfrm>
          <a:prstGeom prst="rect">
            <a:avLst/>
          </a:prstGeom>
        </p:spPr>
        <p:txBody>
          <a:bodyPr/>
          <a:lstStyle/>
          <a:p>
            <a:pPr marL="365760" indent="-256032" fontAlgn="auto">
              <a:lnSpc>
                <a:spcPct val="200000"/>
              </a:lnSpc>
              <a:spcBef>
                <a:spcPts val="400"/>
              </a:spcBef>
              <a:spcAft>
                <a:spcPts val="0"/>
              </a:spcAft>
              <a:buClr>
                <a:schemeClr val="accent1"/>
              </a:buClr>
              <a:buSzPct val="68000"/>
              <a:buFont typeface="Wingdings 3"/>
              <a:buChar char=""/>
              <a:defRPr/>
            </a:pPr>
            <a:r>
              <a:rPr lang="en-US" sz="2800" i="0" dirty="0">
                <a:latin typeface="+mn-lt"/>
                <a:cs typeface="+mn-cs"/>
              </a:rPr>
              <a:t>Financial Aid Officer</a:t>
            </a:r>
          </a:p>
          <a:p>
            <a:pPr marL="365760" indent="-256032" fontAlgn="auto">
              <a:lnSpc>
                <a:spcPct val="200000"/>
              </a:lnSpc>
              <a:spcBef>
                <a:spcPts val="400"/>
              </a:spcBef>
              <a:spcAft>
                <a:spcPts val="0"/>
              </a:spcAft>
              <a:buClr>
                <a:schemeClr val="accent1"/>
              </a:buClr>
              <a:buSzPct val="68000"/>
              <a:buFont typeface="Wingdings 3"/>
              <a:buChar char=""/>
              <a:defRPr/>
            </a:pPr>
            <a:r>
              <a:rPr lang="en-US" sz="2800" i="0" dirty="0">
                <a:latin typeface="+mn-lt"/>
                <a:cs typeface="+mn-cs"/>
              </a:rPr>
              <a:t>Scholarship Office</a:t>
            </a:r>
          </a:p>
          <a:p>
            <a:pPr marL="365760" indent="-256032" fontAlgn="auto">
              <a:lnSpc>
                <a:spcPct val="200000"/>
              </a:lnSpc>
              <a:spcBef>
                <a:spcPts val="400"/>
              </a:spcBef>
              <a:spcAft>
                <a:spcPts val="0"/>
              </a:spcAft>
              <a:buClr>
                <a:schemeClr val="accent1"/>
              </a:buClr>
              <a:buSzPct val="68000"/>
              <a:buFont typeface="Wingdings 3"/>
              <a:buChar char=""/>
              <a:defRPr/>
            </a:pPr>
            <a:r>
              <a:rPr lang="en-US" sz="2800" i="0" dirty="0">
                <a:latin typeface="+mn-lt"/>
                <a:cs typeface="+mn-cs"/>
              </a:rPr>
              <a:t>Guidance Counselor</a:t>
            </a:r>
          </a:p>
          <a:p>
            <a:pPr marL="365760" indent="-256032" fontAlgn="auto">
              <a:lnSpc>
                <a:spcPct val="200000"/>
              </a:lnSpc>
              <a:spcBef>
                <a:spcPts val="400"/>
              </a:spcBef>
              <a:spcAft>
                <a:spcPts val="0"/>
              </a:spcAft>
              <a:buClr>
                <a:schemeClr val="accent1"/>
              </a:buClr>
              <a:buSzPct val="68000"/>
              <a:buFont typeface="Wingdings 3"/>
              <a:buChar char=""/>
              <a:defRPr/>
            </a:pPr>
            <a:r>
              <a:rPr lang="en-US" sz="2800" i="0" dirty="0">
                <a:latin typeface="+mn-lt"/>
                <a:cs typeface="+mn-cs"/>
              </a:rPr>
              <a:t>Public Library</a:t>
            </a:r>
          </a:p>
          <a:p>
            <a:pPr marL="365760" indent="-256032" fontAlgn="auto">
              <a:lnSpc>
                <a:spcPct val="200000"/>
              </a:lnSpc>
              <a:spcBef>
                <a:spcPts val="400"/>
              </a:spcBef>
              <a:spcAft>
                <a:spcPts val="0"/>
              </a:spcAft>
              <a:buClr>
                <a:schemeClr val="accent1"/>
              </a:buClr>
              <a:buSzPct val="68000"/>
              <a:buFont typeface="Wingdings 3"/>
              <a:buChar char=""/>
              <a:defRPr/>
            </a:pPr>
            <a:r>
              <a:rPr lang="en-US" sz="2800" i="0" dirty="0">
                <a:latin typeface="+mn-lt"/>
                <a:cs typeface="+mn-cs"/>
              </a:rPr>
              <a:t>Civic Organizations</a:t>
            </a:r>
          </a:p>
        </p:txBody>
      </p:sp>
      <p:sp>
        <p:nvSpPr>
          <p:cNvPr id="7" name="Content Placeholder 4"/>
          <p:cNvSpPr txBox="1">
            <a:spLocks/>
          </p:cNvSpPr>
          <p:nvPr/>
        </p:nvSpPr>
        <p:spPr>
          <a:xfrm>
            <a:off x="4648200" y="1481138"/>
            <a:ext cx="4038600" cy="4525962"/>
          </a:xfrm>
          <a:prstGeom prst="rect">
            <a:avLst/>
          </a:prstGeom>
        </p:spPr>
        <p:txBody>
          <a:bodyPr/>
          <a:lstStyle/>
          <a:p>
            <a:pPr marL="365760" indent="-256032" fontAlgn="auto">
              <a:lnSpc>
                <a:spcPct val="200000"/>
              </a:lnSpc>
              <a:spcBef>
                <a:spcPts val="400"/>
              </a:spcBef>
              <a:spcAft>
                <a:spcPts val="0"/>
              </a:spcAft>
              <a:buClr>
                <a:schemeClr val="accent1"/>
              </a:buClr>
              <a:buSzPct val="68000"/>
              <a:buFont typeface="Wingdings 3"/>
              <a:buChar char=""/>
              <a:defRPr/>
            </a:pPr>
            <a:r>
              <a:rPr lang="en-US" sz="2800" i="0" dirty="0">
                <a:latin typeface="+mn-lt"/>
                <a:cs typeface="+mn-cs"/>
              </a:rPr>
              <a:t>Church</a:t>
            </a:r>
          </a:p>
          <a:p>
            <a:pPr marL="365760" indent="-256032" fontAlgn="auto">
              <a:lnSpc>
                <a:spcPct val="200000"/>
              </a:lnSpc>
              <a:spcBef>
                <a:spcPts val="400"/>
              </a:spcBef>
              <a:spcAft>
                <a:spcPts val="0"/>
              </a:spcAft>
              <a:buClr>
                <a:schemeClr val="accent1"/>
              </a:buClr>
              <a:buSzPct val="68000"/>
              <a:buFont typeface="Wingdings 3"/>
              <a:buChar char=""/>
              <a:defRPr/>
            </a:pPr>
            <a:r>
              <a:rPr lang="en-US" sz="2800" i="0" dirty="0">
                <a:latin typeface="+mn-lt"/>
                <a:cs typeface="+mn-cs"/>
              </a:rPr>
              <a:t>Corporations &amp; Businesses</a:t>
            </a:r>
          </a:p>
          <a:p>
            <a:pPr marL="365760" indent="-256032" fontAlgn="auto">
              <a:lnSpc>
                <a:spcPct val="200000"/>
              </a:lnSpc>
              <a:spcBef>
                <a:spcPts val="400"/>
              </a:spcBef>
              <a:spcAft>
                <a:spcPts val="0"/>
              </a:spcAft>
              <a:buClr>
                <a:schemeClr val="accent1"/>
              </a:buClr>
              <a:buSzPct val="68000"/>
              <a:buFont typeface="Wingdings 3"/>
              <a:buChar char=""/>
              <a:defRPr/>
            </a:pPr>
            <a:r>
              <a:rPr lang="en-US" sz="2800" i="0" dirty="0">
                <a:latin typeface="+mn-lt"/>
                <a:cs typeface="+mn-cs"/>
              </a:rPr>
              <a:t>Internet</a:t>
            </a:r>
          </a:p>
          <a:p>
            <a:pPr marL="621792" lvl="1" indent="-228600" fontAlgn="auto">
              <a:spcBef>
                <a:spcPts val="324"/>
              </a:spcBef>
              <a:spcAft>
                <a:spcPts val="0"/>
              </a:spcAft>
              <a:buClr>
                <a:schemeClr val="accent1"/>
              </a:buClr>
              <a:buFont typeface="Verdana"/>
              <a:buChar char="◦"/>
              <a:defRPr/>
            </a:pPr>
            <a:r>
              <a:rPr lang="en-US" sz="2300" i="0" dirty="0">
                <a:latin typeface="+mn-lt"/>
                <a:cs typeface="+mn-cs"/>
              </a:rPr>
              <a:t>Free Online Searches</a:t>
            </a:r>
          </a:p>
          <a:p>
            <a:pPr marL="621792" lvl="1" indent="-228600" fontAlgn="auto">
              <a:spcBef>
                <a:spcPts val="324"/>
              </a:spcBef>
              <a:spcAft>
                <a:spcPts val="0"/>
              </a:spcAft>
              <a:buClr>
                <a:schemeClr val="accent1"/>
              </a:buClr>
              <a:buFont typeface="Verdana"/>
              <a:buChar char="◦"/>
              <a:defRPr/>
            </a:pPr>
            <a:r>
              <a:rPr lang="en-US" sz="2300" i="0" dirty="0">
                <a:latin typeface="+mn-lt"/>
                <a:cs typeface="+mn-cs"/>
              </a:rPr>
              <a:t>Set Up Google Alerts</a:t>
            </a:r>
          </a:p>
          <a:p>
            <a:pPr marL="621792" lvl="1" indent="-228600" fontAlgn="auto">
              <a:spcBef>
                <a:spcPts val="324"/>
              </a:spcBef>
              <a:spcAft>
                <a:spcPts val="0"/>
              </a:spcAft>
              <a:buClr>
                <a:schemeClr val="accent1"/>
              </a:buClr>
              <a:buFont typeface="Verdana"/>
              <a:buChar char="◦"/>
              <a:defRPr/>
            </a:pPr>
            <a:endParaRPr lang="en-US" sz="2300" i="0" dirty="0">
              <a:latin typeface="+mn-lt"/>
              <a:cs typeface="+mn-cs"/>
            </a:endParaRPr>
          </a:p>
          <a:p>
            <a:pPr marL="365760" indent="-256032" fontAlgn="auto">
              <a:spcBef>
                <a:spcPts val="400"/>
              </a:spcBef>
              <a:spcAft>
                <a:spcPts val="0"/>
              </a:spcAft>
              <a:buClr>
                <a:schemeClr val="accent1"/>
              </a:buClr>
              <a:buSzPct val="68000"/>
              <a:buFont typeface="Wingdings 3"/>
              <a:buChar char=""/>
              <a:defRPr/>
            </a:pPr>
            <a:endParaRPr lang="en-US" sz="2700" i="0" dirty="0">
              <a:latin typeface="+mn-lt"/>
              <a:cs typeface="+mn-cs"/>
            </a:endParaRPr>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ChangeArrowheads="1"/>
          </p:cNvSpPr>
          <p:nvPr/>
        </p:nvSpPr>
        <p:spPr bwMode="auto">
          <a:xfrm>
            <a:off x="1143000" y="5530850"/>
            <a:ext cx="6934200" cy="641350"/>
          </a:xfrm>
          <a:prstGeom prst="rect">
            <a:avLst/>
          </a:prstGeom>
          <a:noFill/>
          <a:ln w="9525">
            <a:noFill/>
            <a:miter lim="800000"/>
            <a:headEnd/>
            <a:tailEnd/>
          </a:ln>
          <a:effectLst/>
        </p:spPr>
        <p:txBody>
          <a:bodyPr>
            <a:spAutoFit/>
          </a:bodyPr>
          <a:lstStyle/>
          <a:p>
            <a:pPr algn="ctr" eaLnBrk="0" hangingPunct="0">
              <a:spcBef>
                <a:spcPct val="20000"/>
              </a:spcBef>
              <a:buClr>
                <a:schemeClr val="accent1"/>
              </a:buClr>
              <a:buSzPct val="75000"/>
              <a:buFont typeface="Wingdings" pitchFamily="2" charset="2"/>
              <a:buNone/>
              <a:defRPr/>
            </a:pPr>
            <a:r>
              <a:rPr kumimoji="1" lang="en-US" sz="3600" b="1" i="0" u="sng" dirty="0">
                <a:solidFill>
                  <a:srgbClr val="FF0000"/>
                </a:solidFill>
                <a:effectLst>
                  <a:outerShdw blurRad="38100" dist="38100" dir="2700000" algn="tl">
                    <a:srgbClr val="000000"/>
                  </a:outerShdw>
                </a:effectLst>
                <a:cs typeface="+mn-cs"/>
              </a:rPr>
              <a:t>www.fundmyfuture.info</a:t>
            </a:r>
          </a:p>
        </p:txBody>
      </p:sp>
      <p:pic>
        <p:nvPicPr>
          <p:cNvPr id="4" name="Picture 3">
            <a:extLst>
              <a:ext uri="{FF2B5EF4-FFF2-40B4-BE49-F238E27FC236}">
                <a16:creationId xmlns:a16="http://schemas.microsoft.com/office/drawing/2014/main" xmlns="" id="{307FD4FA-C4F4-41B2-BB8C-621AF689789D}"/>
              </a:ext>
            </a:extLst>
          </p:cNvPr>
          <p:cNvPicPr>
            <a:picLocks noChangeAspect="1"/>
          </p:cNvPicPr>
          <p:nvPr/>
        </p:nvPicPr>
        <p:blipFill>
          <a:blip r:embed="rId3"/>
          <a:stretch>
            <a:fillRect/>
          </a:stretch>
        </p:blipFill>
        <p:spPr>
          <a:xfrm>
            <a:off x="152400" y="457200"/>
            <a:ext cx="8839200" cy="5012343"/>
          </a:xfrm>
          <a:prstGeom prst="rect">
            <a:avLst/>
          </a:prstGeom>
        </p:spPr>
      </p:pic>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idx="4294967295"/>
          </p:nvPr>
        </p:nvSpPr>
        <p:spPr>
          <a:xfrm>
            <a:off x="0" y="0"/>
            <a:ext cx="9144000" cy="1189038"/>
          </a:xfrm>
        </p:spPr>
        <p:txBody>
          <a:bodyPr/>
          <a:lstStyle/>
          <a:p>
            <a:pPr algn="ctr" eaLnBrk="1" fontAlgn="auto" hangingPunct="1">
              <a:spcAft>
                <a:spcPts val="0"/>
              </a:spcAft>
              <a:defRPr/>
            </a:pPr>
            <a:r>
              <a:rPr lang="en-US" sz="3200" dirty="0">
                <a:solidFill>
                  <a:schemeClr val="tx1"/>
                </a:solidFill>
              </a:rPr>
              <a:t>Scholarship Application Process</a:t>
            </a:r>
          </a:p>
        </p:txBody>
      </p:sp>
      <p:sp>
        <p:nvSpPr>
          <p:cNvPr id="23555" name="Rectangle 5"/>
          <p:cNvSpPr>
            <a:spLocks noChangeArrowheads="1"/>
          </p:cNvSpPr>
          <p:nvPr/>
        </p:nvSpPr>
        <p:spPr bwMode="auto">
          <a:xfrm>
            <a:off x="228600" y="1219200"/>
            <a:ext cx="8610600" cy="4308475"/>
          </a:xfrm>
          <a:prstGeom prst="rect">
            <a:avLst/>
          </a:prstGeom>
          <a:noFill/>
          <a:ln w="9525">
            <a:noFill/>
            <a:miter lim="800000"/>
            <a:headEnd/>
            <a:tailEnd/>
          </a:ln>
        </p:spPr>
        <p:txBody>
          <a:bodyPr>
            <a:spAutoFit/>
          </a:bodyPr>
          <a:lstStyle/>
          <a:p>
            <a:pPr marL="914400" lvl="1" indent="-457200">
              <a:spcBef>
                <a:spcPts val="1200"/>
              </a:spcBef>
              <a:buClr>
                <a:srgbClr val="6FC519"/>
              </a:buClr>
              <a:buSzPct val="70000"/>
              <a:buFont typeface="Wingdings" pitchFamily="2" charset="2"/>
              <a:buChar char="Ø"/>
              <a:defRPr/>
            </a:pPr>
            <a:r>
              <a:rPr lang="en-US" sz="2800" b="1" i="0" dirty="0">
                <a:solidFill>
                  <a:srgbClr val="FF3300"/>
                </a:solidFill>
                <a:latin typeface="+mn-lt"/>
                <a:cs typeface="+mn-cs"/>
              </a:rPr>
              <a:t>Read</a:t>
            </a:r>
            <a:r>
              <a:rPr lang="en-US" sz="2800" i="0" dirty="0">
                <a:latin typeface="+mn-lt"/>
                <a:cs typeface="+mn-cs"/>
              </a:rPr>
              <a:t> all eligibility &amp; requirement information; ask questions if necessary</a:t>
            </a:r>
          </a:p>
          <a:p>
            <a:pPr marL="914400" lvl="1" indent="-457200">
              <a:spcBef>
                <a:spcPts val="1200"/>
              </a:spcBef>
              <a:buClr>
                <a:srgbClr val="6FC519"/>
              </a:buClr>
              <a:buSzPct val="70000"/>
              <a:buFont typeface="Wingdings" pitchFamily="2" charset="2"/>
              <a:buChar char="Ø"/>
              <a:defRPr/>
            </a:pPr>
            <a:r>
              <a:rPr lang="en-US" sz="2800" i="0" dirty="0">
                <a:latin typeface="+mn-lt"/>
                <a:cs typeface="+mn-cs"/>
              </a:rPr>
              <a:t>Gather </a:t>
            </a:r>
            <a:r>
              <a:rPr lang="en-US" sz="2800" b="1" i="0" dirty="0">
                <a:solidFill>
                  <a:srgbClr val="FF3300"/>
                </a:solidFill>
                <a:latin typeface="+mn-lt"/>
                <a:cs typeface="+mn-cs"/>
              </a:rPr>
              <a:t>all</a:t>
            </a:r>
            <a:r>
              <a:rPr lang="en-US" sz="2800" i="0" dirty="0">
                <a:latin typeface="+mn-lt"/>
                <a:cs typeface="+mn-cs"/>
              </a:rPr>
              <a:t> required information</a:t>
            </a:r>
          </a:p>
          <a:p>
            <a:pPr marL="914400" lvl="1" indent="-457200">
              <a:spcBef>
                <a:spcPts val="1200"/>
              </a:spcBef>
              <a:buClr>
                <a:srgbClr val="6FC519"/>
              </a:buClr>
              <a:buSzPct val="70000"/>
              <a:buFont typeface="Wingdings" pitchFamily="2" charset="2"/>
              <a:buChar char="Ø"/>
              <a:defRPr/>
            </a:pPr>
            <a:r>
              <a:rPr lang="en-US" sz="2800" i="0" dirty="0">
                <a:latin typeface="+mn-lt"/>
                <a:cs typeface="+mn-cs"/>
              </a:rPr>
              <a:t>Know </a:t>
            </a:r>
            <a:r>
              <a:rPr lang="en-US" sz="2800" b="1" i="0" dirty="0">
                <a:solidFill>
                  <a:srgbClr val="FF3300"/>
                </a:solidFill>
                <a:latin typeface="+mn-lt"/>
                <a:cs typeface="+mn-cs"/>
              </a:rPr>
              <a:t>deadlines</a:t>
            </a:r>
          </a:p>
          <a:p>
            <a:pPr marL="914400" lvl="1" indent="-457200">
              <a:spcBef>
                <a:spcPts val="1200"/>
              </a:spcBef>
              <a:buClr>
                <a:srgbClr val="6FC519"/>
              </a:buClr>
              <a:buSzPct val="70000"/>
              <a:buFont typeface="Wingdings" pitchFamily="2" charset="2"/>
              <a:buChar char="Ø"/>
              <a:defRPr/>
            </a:pPr>
            <a:r>
              <a:rPr lang="en-US" sz="2800" b="1" i="0" dirty="0">
                <a:solidFill>
                  <a:srgbClr val="FF3300"/>
                </a:solidFill>
                <a:latin typeface="+mn-lt"/>
                <a:cs typeface="+mn-cs"/>
              </a:rPr>
              <a:t>Double check</a:t>
            </a:r>
            <a:r>
              <a:rPr lang="en-US" sz="2800" i="0" dirty="0">
                <a:latin typeface="+mn-lt"/>
                <a:cs typeface="+mn-cs"/>
              </a:rPr>
              <a:t> completed application</a:t>
            </a:r>
          </a:p>
          <a:p>
            <a:pPr marL="914400" lvl="1" indent="-457200">
              <a:spcBef>
                <a:spcPts val="1200"/>
              </a:spcBef>
              <a:buClr>
                <a:srgbClr val="6FC519"/>
              </a:buClr>
              <a:buSzPct val="70000"/>
              <a:buFont typeface="Wingdings" pitchFamily="2" charset="2"/>
              <a:buChar char="Ø"/>
              <a:defRPr/>
            </a:pPr>
            <a:r>
              <a:rPr lang="en-US" sz="2800" i="0" dirty="0">
                <a:latin typeface="+mn-lt"/>
                <a:cs typeface="+mn-cs"/>
              </a:rPr>
              <a:t>Ask someone to </a:t>
            </a:r>
            <a:r>
              <a:rPr lang="en-US" sz="2800" b="1" i="0" dirty="0">
                <a:solidFill>
                  <a:srgbClr val="FF3300"/>
                </a:solidFill>
                <a:latin typeface="+mn-lt"/>
                <a:cs typeface="+mn-cs"/>
              </a:rPr>
              <a:t>proofread </a:t>
            </a:r>
            <a:r>
              <a:rPr lang="en-US" sz="2800" i="0" dirty="0">
                <a:latin typeface="+mn-lt"/>
                <a:cs typeface="+mn-cs"/>
              </a:rPr>
              <a:t>applications &amp; essays</a:t>
            </a:r>
          </a:p>
          <a:p>
            <a:pPr marL="914400" lvl="1" indent="-457200">
              <a:spcBef>
                <a:spcPts val="1200"/>
              </a:spcBef>
              <a:buClr>
                <a:srgbClr val="6FC519"/>
              </a:buClr>
              <a:buSzPct val="70000"/>
              <a:buFont typeface="Wingdings" pitchFamily="2" charset="2"/>
              <a:buChar char="Ø"/>
              <a:defRPr/>
            </a:pPr>
            <a:r>
              <a:rPr lang="en-US" sz="2800" b="1" i="0" dirty="0">
                <a:solidFill>
                  <a:srgbClr val="FF3300"/>
                </a:solidFill>
                <a:latin typeface="+mn-lt"/>
                <a:cs typeface="+mn-cs"/>
              </a:rPr>
              <a:t>Send</a:t>
            </a:r>
            <a:r>
              <a:rPr lang="en-US" sz="2800" i="0" dirty="0">
                <a:latin typeface="+mn-lt"/>
                <a:cs typeface="+mn-cs"/>
              </a:rPr>
              <a:t> completed application (&amp; essays )</a:t>
            </a: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descr="YOUniversal_icon_go.gif"/>
          <p:cNvPicPr>
            <a:picLocks noGrp="1" noChangeAspect="1"/>
          </p:cNvPicPr>
          <p:nvPr>
            <p:ph/>
          </p:nvPr>
        </p:nvPicPr>
        <p:blipFill>
          <a:blip r:embed="rId3" cstate="print"/>
          <a:srcRect/>
          <a:stretch>
            <a:fillRect/>
          </a:stretch>
        </p:blipFill>
        <p:spPr>
          <a:xfrm>
            <a:off x="2286000" y="1752600"/>
            <a:ext cx="4343400" cy="1900238"/>
          </a:xfrm>
        </p:spPr>
      </p:pic>
      <p:sp>
        <p:nvSpPr>
          <p:cNvPr id="24578" name="Rectangle 2"/>
          <p:cNvSpPr>
            <a:spLocks noGrp="1" noRot="1" noChangeArrowheads="1"/>
          </p:cNvSpPr>
          <p:nvPr>
            <p:ph type="title" idx="4294967295"/>
          </p:nvPr>
        </p:nvSpPr>
        <p:spPr>
          <a:xfrm>
            <a:off x="0" y="152400"/>
            <a:ext cx="9144000" cy="1112838"/>
          </a:xfrm>
        </p:spPr>
        <p:txBody>
          <a:bodyPr/>
          <a:lstStyle/>
          <a:p>
            <a:pPr algn="ctr" eaLnBrk="1" fontAlgn="auto" hangingPunct="1">
              <a:spcAft>
                <a:spcPts val="0"/>
              </a:spcAft>
              <a:defRPr/>
            </a:pPr>
            <a:r>
              <a:rPr lang="en-US" sz="3200" dirty="0" err="1">
                <a:solidFill>
                  <a:schemeClr val="tx1"/>
                </a:solidFill>
              </a:rPr>
              <a:t>YOUniversalFinancial</a:t>
            </a:r>
            <a:r>
              <a:rPr lang="en-US" sz="3200" dirty="0">
                <a:solidFill>
                  <a:schemeClr val="tx1"/>
                </a:solidFill>
              </a:rPr>
              <a:t> Aid System</a:t>
            </a:r>
          </a:p>
        </p:txBody>
      </p:sp>
      <p:sp>
        <p:nvSpPr>
          <p:cNvPr id="32772" name="Rectangle 4"/>
          <p:cNvSpPr>
            <a:spLocks noChangeArrowheads="1"/>
          </p:cNvSpPr>
          <p:nvPr/>
        </p:nvSpPr>
        <p:spPr bwMode="auto">
          <a:xfrm>
            <a:off x="990600" y="3657600"/>
            <a:ext cx="7010400" cy="1754188"/>
          </a:xfrm>
          <a:prstGeom prst="rect">
            <a:avLst/>
          </a:prstGeom>
          <a:noFill/>
          <a:ln w="9525">
            <a:noFill/>
            <a:miter lim="800000"/>
            <a:headEnd/>
            <a:tailEnd/>
          </a:ln>
        </p:spPr>
        <p:txBody>
          <a:bodyPr>
            <a:spAutoFit/>
          </a:bodyPr>
          <a:lstStyle/>
          <a:p>
            <a:pPr algn="ctr"/>
            <a:r>
              <a:rPr lang="en-US"/>
              <a:t>One location where you answer a few questions to see what programs might be available to you from all Arkansas state and lottery funded scholarships, grants and loan reimbursements:</a:t>
            </a:r>
          </a:p>
          <a:p>
            <a:pPr algn="ctr"/>
            <a:endParaRPr lang="en-US"/>
          </a:p>
          <a:p>
            <a:endParaRPr lang="en-US"/>
          </a:p>
          <a:p>
            <a:endParaRPr lang="en-US"/>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189038"/>
          </a:xfrm>
        </p:spPr>
        <p:txBody>
          <a:bodyPr/>
          <a:lstStyle/>
          <a:p>
            <a:pPr algn="ctr" eaLnBrk="1" fontAlgn="auto" hangingPunct="1">
              <a:spcAft>
                <a:spcPts val="0"/>
              </a:spcAft>
              <a:defRPr/>
            </a:pPr>
            <a:r>
              <a:rPr lang="en-US" sz="3200" dirty="0">
                <a:solidFill>
                  <a:schemeClr val="tx1"/>
                </a:solidFill>
              </a:rPr>
              <a:t>Apply at ADHE.EDU for State Financial Aid</a:t>
            </a: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3796" name="Content Placeholder 5" descr="WebsiteHomepage.jpg"/>
          <p:cNvPicPr>
            <a:picLocks noGrp="1" noChangeAspect="1"/>
          </p:cNvPicPr>
          <p:nvPr>
            <p:ph sz="half" idx="4294967295"/>
          </p:nvPr>
        </p:nvPicPr>
        <p:blipFill>
          <a:blip r:embed="rId3" cstate="print"/>
          <a:srcRect/>
          <a:stretch>
            <a:fillRect/>
          </a:stretch>
        </p:blipFill>
        <p:spPr>
          <a:xfrm>
            <a:off x="1828800" y="1082859"/>
            <a:ext cx="5791200" cy="5180956"/>
          </a:xfrm>
          <a:prstGeom prst="rect">
            <a:avLst/>
          </a:prstGeom>
          <a:ln>
            <a:noFill/>
          </a:ln>
          <a:effectLst>
            <a:outerShdw blurRad="190500" algn="tl" rotWithShape="0">
              <a:srgbClr val="000000">
                <a:alpha val="70000"/>
              </a:srgbClr>
            </a:outerShdw>
          </a:effectLst>
        </p:spPr>
      </p:pic>
      <p:sp>
        <p:nvSpPr>
          <p:cNvPr id="8" name="Right Arrow 7"/>
          <p:cNvSpPr/>
          <p:nvPr/>
        </p:nvSpPr>
        <p:spPr>
          <a:xfrm>
            <a:off x="990600" y="4572000"/>
            <a:ext cx="9779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975360" y="5323840"/>
            <a:ext cx="9779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Rot="1" noChangeArrowheads="1"/>
          </p:cNvSpPr>
          <p:nvPr>
            <p:ph/>
          </p:nvPr>
        </p:nvSpPr>
        <p:spPr>
          <a:xfrm>
            <a:off x="381000" y="1752600"/>
            <a:ext cx="8229600" cy="2895600"/>
          </a:xfrm>
        </p:spPr>
        <p:txBody>
          <a:bodyPr/>
          <a:lstStyle/>
          <a:p>
            <a:pPr marL="457200" indent="-457200" eaLnBrk="1" hangingPunct="1">
              <a:buClr>
                <a:srgbClr val="6FC519"/>
              </a:buClr>
              <a:buFont typeface="Wingdings" pitchFamily="2" charset="2"/>
              <a:buChar char="Ø"/>
            </a:pPr>
            <a:r>
              <a:rPr lang="en-US" sz="2800" b="1" dirty="0">
                <a:solidFill>
                  <a:srgbClr val="FF0000"/>
                </a:solidFill>
              </a:rPr>
              <a:t>Free Application for Federal Student Aid</a:t>
            </a:r>
          </a:p>
          <a:p>
            <a:pPr marL="457200" indent="-457200" eaLnBrk="1" hangingPunct="1">
              <a:buClr>
                <a:srgbClr val="6FC519"/>
              </a:buClr>
              <a:buFont typeface="Wingdings" pitchFamily="2" charset="2"/>
              <a:buChar char="Ø"/>
            </a:pPr>
            <a:endParaRPr lang="en-US" b="1" dirty="0">
              <a:solidFill>
                <a:srgbClr val="FF0000"/>
              </a:solidFill>
            </a:endParaRPr>
          </a:p>
          <a:p>
            <a:pPr marL="457200" indent="-457200" eaLnBrk="1" hangingPunct="1">
              <a:buClr>
                <a:srgbClr val="6FC519"/>
              </a:buClr>
              <a:buFont typeface="Wingdings 3" pitchFamily="18" charset="2"/>
              <a:buNone/>
            </a:pPr>
            <a:r>
              <a:rPr lang="en-US" b="1" dirty="0">
                <a:solidFill>
                  <a:srgbClr val="FF0000"/>
                </a:solidFill>
              </a:rPr>
              <a:t>			      </a:t>
            </a:r>
            <a:r>
              <a:rPr lang="en-US" sz="8000" b="1" dirty="0">
                <a:solidFill>
                  <a:srgbClr val="FF0000"/>
                </a:solidFill>
              </a:rPr>
              <a:t>FAFSA</a:t>
            </a:r>
            <a:endParaRPr lang="en-US" sz="8000" dirty="0">
              <a:solidFill>
                <a:srgbClr val="FF0000"/>
              </a:solidFill>
            </a:endParaRPr>
          </a:p>
          <a:p>
            <a:pPr marL="457200" indent="-457200" eaLnBrk="1" hangingPunct="1">
              <a:buFont typeface="Arial" charset="0"/>
              <a:buChar char="•"/>
            </a:pPr>
            <a:endParaRPr lang="en-US" dirty="0"/>
          </a:p>
        </p:txBody>
      </p:sp>
      <p:sp>
        <p:nvSpPr>
          <p:cNvPr id="6146" name="Rectangle 4"/>
          <p:cNvSpPr>
            <a:spLocks noGrp="1" noChangeArrowheads="1"/>
          </p:cNvSpPr>
          <p:nvPr>
            <p:ph type="title" idx="4294967295"/>
          </p:nvPr>
        </p:nvSpPr>
        <p:spPr>
          <a:xfrm>
            <a:off x="838200" y="274638"/>
            <a:ext cx="7391400" cy="639762"/>
          </a:xfrm>
        </p:spPr>
        <p:txBody>
          <a:bodyPr/>
          <a:lstStyle/>
          <a:p>
            <a:pPr algn="ctr" eaLnBrk="1" fontAlgn="auto" hangingPunct="1">
              <a:spcAft>
                <a:spcPts val="0"/>
              </a:spcAft>
              <a:defRPr/>
            </a:pPr>
            <a:r>
              <a:rPr lang="en-US" sz="3200" dirty="0">
                <a:solidFill>
                  <a:schemeClr val="tx1"/>
                </a:solidFill>
              </a:rPr>
              <a:t>Federal Student Aid</a:t>
            </a: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293" name="Picture 2" descr="U.S. Department of Education and Federal Student Aid logo (Start Here. Go Further)"/>
          <p:cNvPicPr>
            <a:picLocks noChangeAspect="1" noChangeArrowheads="1"/>
          </p:cNvPicPr>
          <p:nvPr/>
        </p:nvPicPr>
        <p:blipFill>
          <a:blip r:embed="rId3" cstate="print"/>
          <a:srcRect/>
          <a:stretch>
            <a:fillRect/>
          </a:stretch>
        </p:blipFill>
        <p:spPr bwMode="auto">
          <a:xfrm>
            <a:off x="5486400" y="5867400"/>
            <a:ext cx="3448050" cy="657225"/>
          </a:xfrm>
          <a:prstGeom prst="rect">
            <a:avLst/>
          </a:prstGeom>
          <a:noFill/>
          <a:ln w="9525">
            <a:noFill/>
            <a:miter lim="800000"/>
            <a:headEnd/>
            <a:tailEnd/>
          </a:ln>
        </p:spPr>
      </p:pic>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0" y="228600"/>
            <a:ext cx="9144000" cy="584200"/>
          </a:xfrm>
          <a:prstGeom prst="rect">
            <a:avLst/>
          </a:prstGeom>
          <a:noFill/>
        </p:spPr>
        <p:txBody>
          <a:bodyPr>
            <a:spAutoFit/>
          </a:bodyPr>
          <a:lstStyle/>
          <a:p>
            <a:pPr algn="ctr">
              <a:defRPr/>
            </a:pPr>
            <a:r>
              <a:rPr lang="en-US" sz="3200" b="1" i="0" dirty="0">
                <a:latin typeface="+mj-lt"/>
                <a:cs typeface="+mn-cs"/>
              </a:rPr>
              <a:t>YOUNIVERSAL Application Homepage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066800"/>
            <a:ext cx="6156960" cy="5228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l="38571" t="15237" r="13811" b="26096"/>
          <a:stretch>
            <a:fillRect/>
          </a:stretch>
        </p:blipFill>
        <p:spPr bwMode="auto">
          <a:xfrm>
            <a:off x="1371600" y="1371600"/>
            <a:ext cx="6234113" cy="4800600"/>
          </a:xfrm>
          <a:prstGeom prst="rect">
            <a:avLst/>
          </a:prstGeom>
          <a:noFill/>
          <a:ln w="9525">
            <a:noFill/>
            <a:miter lim="800000"/>
            <a:headEnd/>
            <a:tailEnd/>
          </a:ln>
        </p:spPr>
      </p:pic>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0" y="304800"/>
            <a:ext cx="9144000" cy="584200"/>
          </a:xfrm>
          <a:prstGeom prst="rect">
            <a:avLst/>
          </a:prstGeom>
          <a:noFill/>
        </p:spPr>
        <p:txBody>
          <a:bodyPr>
            <a:spAutoFit/>
          </a:bodyPr>
          <a:lstStyle/>
          <a:p>
            <a:pPr algn="ctr">
              <a:defRPr/>
            </a:pPr>
            <a:r>
              <a:rPr lang="en-US" sz="3200" b="1" i="0" dirty="0">
                <a:latin typeface="+mj-lt"/>
                <a:cs typeface="+mn-cs"/>
              </a:rPr>
              <a:t>Example Search Results</a:t>
            </a:r>
          </a:p>
        </p:txBody>
      </p:sp>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Rot="1" noChangeArrowheads="1"/>
          </p:cNvSpPr>
          <p:nvPr>
            <p:ph/>
          </p:nvPr>
        </p:nvSpPr>
        <p:spPr>
          <a:xfrm>
            <a:off x="457200" y="1676400"/>
            <a:ext cx="8229600" cy="2895600"/>
          </a:xfrm>
        </p:spPr>
        <p:txBody>
          <a:bodyPr/>
          <a:lstStyle/>
          <a:p>
            <a:pPr marL="457200" indent="-457200" eaLnBrk="1" hangingPunct="1">
              <a:spcBef>
                <a:spcPct val="0"/>
              </a:spcBef>
              <a:spcAft>
                <a:spcPts val="1200"/>
              </a:spcAft>
              <a:buClr>
                <a:srgbClr val="6FC519"/>
              </a:buClr>
              <a:buFont typeface="Wingdings" pitchFamily="2" charset="2"/>
              <a:buChar char="Ø"/>
            </a:pPr>
            <a:r>
              <a:rPr lang="en-US" sz="2800" dirty="0">
                <a:cs typeface="Arial" charset="0"/>
              </a:rPr>
              <a:t>AR Academic Challenge Scholarship</a:t>
            </a:r>
          </a:p>
          <a:p>
            <a:pPr marL="457200" indent="-457200" eaLnBrk="1" hangingPunct="1">
              <a:spcBef>
                <a:spcPct val="0"/>
              </a:spcBef>
              <a:spcAft>
                <a:spcPts val="1200"/>
              </a:spcAft>
              <a:buClr>
                <a:srgbClr val="6FC519"/>
              </a:buClr>
              <a:buFont typeface="Wingdings" pitchFamily="2" charset="2"/>
              <a:buChar char="Ø"/>
            </a:pPr>
            <a:r>
              <a:rPr lang="en-US" sz="2800" dirty="0">
                <a:cs typeface="Arial" charset="0"/>
              </a:rPr>
              <a:t>AR Governor’s Scholars Program</a:t>
            </a:r>
          </a:p>
          <a:p>
            <a:pPr marL="457200" indent="-457200" eaLnBrk="1" hangingPunct="1">
              <a:spcBef>
                <a:spcPct val="0"/>
              </a:spcBef>
              <a:spcAft>
                <a:spcPts val="1200"/>
              </a:spcAft>
              <a:buClr>
                <a:srgbClr val="6FC519"/>
              </a:buClr>
              <a:buFont typeface="Wingdings" pitchFamily="2" charset="2"/>
              <a:buChar char="Ø"/>
            </a:pPr>
            <a:r>
              <a:rPr lang="en-US" sz="2800" dirty="0">
                <a:cs typeface="Arial" charset="0"/>
              </a:rPr>
              <a:t>AR Future Grant</a:t>
            </a:r>
          </a:p>
          <a:p>
            <a:pPr marL="457200" indent="-457200" eaLnBrk="1" hangingPunct="1">
              <a:spcBef>
                <a:spcPct val="0"/>
              </a:spcBef>
              <a:spcAft>
                <a:spcPts val="1200"/>
              </a:spcAft>
              <a:buClr>
                <a:schemeClr val="tx1"/>
              </a:buClr>
              <a:buFont typeface="Wingdings 3" pitchFamily="18" charset="2"/>
              <a:buNone/>
            </a:pPr>
            <a:endParaRPr lang="en-US" dirty="0">
              <a:cs typeface="Arial" charset="0"/>
            </a:endParaRPr>
          </a:p>
        </p:txBody>
      </p:sp>
      <p:sp>
        <p:nvSpPr>
          <p:cNvPr id="31746" name="Rectangle 2"/>
          <p:cNvSpPr>
            <a:spLocks noGrp="1" noRot="1" noChangeArrowheads="1"/>
          </p:cNvSpPr>
          <p:nvPr>
            <p:ph type="title" idx="4294967295"/>
          </p:nvPr>
        </p:nvSpPr>
        <p:spPr>
          <a:xfrm>
            <a:off x="0" y="0"/>
            <a:ext cx="9144000" cy="1189038"/>
          </a:xfrm>
        </p:spPr>
        <p:txBody>
          <a:bodyPr/>
          <a:lstStyle/>
          <a:p>
            <a:pPr algn="ctr" eaLnBrk="1" fontAlgn="auto" hangingPunct="1">
              <a:spcAft>
                <a:spcPts val="0"/>
              </a:spcAft>
              <a:defRPr/>
            </a:pPr>
            <a:r>
              <a:rPr lang="en-US" sz="3200" dirty="0">
                <a:solidFill>
                  <a:schemeClr val="tx1"/>
                </a:solidFill>
              </a:rPr>
              <a:t>Arkansas State Scholarships &amp; Grants</a:t>
            </a: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9941" name="Picture 5" descr="AACSLogoCMYK.jpg"/>
          <p:cNvPicPr>
            <a:picLocks noChangeAspect="1"/>
          </p:cNvPicPr>
          <p:nvPr/>
        </p:nvPicPr>
        <p:blipFill>
          <a:blip r:embed="rId3" cstate="print"/>
          <a:srcRect/>
          <a:stretch>
            <a:fillRect/>
          </a:stretch>
        </p:blipFill>
        <p:spPr bwMode="auto">
          <a:xfrm>
            <a:off x="5638800" y="3886200"/>
            <a:ext cx="3100388" cy="2286000"/>
          </a:xfrm>
          <a:prstGeom prst="rect">
            <a:avLst/>
          </a:prstGeom>
          <a:noFill/>
          <a:ln w="9525">
            <a:noFill/>
            <a:miter lim="800000"/>
            <a:headEnd/>
            <a:tailEnd/>
          </a:ln>
        </p:spPr>
      </p:pic>
      <p:pic>
        <p:nvPicPr>
          <p:cNvPr id="39942" name="Picture 3" descr="text"/>
          <p:cNvPicPr>
            <a:picLocks noChangeAspect="1" noChangeArrowheads="1"/>
          </p:cNvPicPr>
          <p:nvPr/>
        </p:nvPicPr>
        <p:blipFill>
          <a:blip r:embed="rId4" cstate="print"/>
          <a:srcRect/>
          <a:stretch>
            <a:fillRect/>
          </a:stretch>
        </p:blipFill>
        <p:spPr bwMode="auto">
          <a:xfrm>
            <a:off x="762000" y="4495800"/>
            <a:ext cx="3911600" cy="1447800"/>
          </a:xfrm>
          <a:prstGeom prst="rect">
            <a:avLst/>
          </a:prstGeom>
          <a:noFill/>
          <a:ln w="9525">
            <a:noFill/>
            <a:miter lim="800000"/>
            <a:headEnd/>
            <a:tailEnd/>
          </a:ln>
        </p:spPr>
      </p:pic>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p:nvPr>
        </p:nvSpPr>
        <p:spPr>
          <a:xfrm>
            <a:off x="457200" y="1676400"/>
            <a:ext cx="8229600" cy="4449763"/>
          </a:xfrm>
        </p:spPr>
        <p:txBody>
          <a:bodyPr/>
          <a:lstStyle/>
          <a:p>
            <a:pPr eaLnBrk="1" hangingPunct="1">
              <a:buFont typeface="Wingdings" pitchFamily="2" charset="2"/>
              <a:buChar char="Ø"/>
            </a:pPr>
            <a:r>
              <a:rPr lang="en-US" sz="2800" dirty="0"/>
              <a:t>The Basics</a:t>
            </a:r>
            <a:r>
              <a:rPr lang="en-US" dirty="0"/>
              <a:t>:</a:t>
            </a:r>
          </a:p>
          <a:p>
            <a:pPr lvl="1" eaLnBrk="1" hangingPunct="1"/>
            <a:r>
              <a:rPr lang="en-US" sz="2400" dirty="0"/>
              <a:t>Mostly funded by lottery proceeds</a:t>
            </a:r>
          </a:p>
          <a:p>
            <a:pPr lvl="1" eaLnBrk="1" hangingPunct="1"/>
            <a:r>
              <a:rPr lang="en-US" sz="2400" dirty="0"/>
              <a:t>Open to ALL: Scholarship may be used by Traditional, i.e. incoming high school students, and all other students</a:t>
            </a:r>
          </a:p>
          <a:p>
            <a:pPr lvl="1" eaLnBrk="1" hangingPunct="1"/>
            <a:r>
              <a:rPr lang="en-US" sz="2400" dirty="0"/>
              <a:t>No income limits but </a:t>
            </a:r>
            <a:r>
              <a:rPr lang="en-US" sz="2400" b="1" dirty="0"/>
              <a:t>must</a:t>
            </a:r>
            <a:r>
              <a:rPr lang="en-US" sz="2400" dirty="0"/>
              <a:t> file FAFSA as part of the application process</a:t>
            </a:r>
          </a:p>
          <a:p>
            <a:pPr lvl="1" eaLnBrk="1" hangingPunct="1"/>
            <a:r>
              <a:rPr lang="en-US" sz="2400" dirty="0"/>
              <a:t>Scholarship is for those enrolled in a first baccalaureate, associate, qualified certificate, or nursing diploma program</a:t>
            </a:r>
          </a:p>
        </p:txBody>
      </p:sp>
      <p:sp>
        <p:nvSpPr>
          <p:cNvPr id="32770" name="Rectangle 2"/>
          <p:cNvSpPr>
            <a:spLocks noGrp="1" noChangeArrowheads="1"/>
          </p:cNvSpPr>
          <p:nvPr>
            <p:ph type="title" idx="4294967295"/>
          </p:nvPr>
        </p:nvSpPr>
        <p:spPr>
          <a:xfrm>
            <a:off x="0" y="0"/>
            <a:ext cx="9144000" cy="1219200"/>
          </a:xfrm>
        </p:spPr>
        <p:txBody>
          <a:bodyPr/>
          <a:lstStyle/>
          <a:p>
            <a:pPr algn="ctr" eaLnBrk="1" fontAlgn="auto" hangingPunct="1">
              <a:spcAft>
                <a:spcPts val="0"/>
              </a:spcAft>
              <a:defRPr/>
            </a:pPr>
            <a:r>
              <a:rPr lang="en-US" sz="3200" dirty="0">
                <a:solidFill>
                  <a:schemeClr val="tx1"/>
                </a:solidFill>
              </a:rPr>
              <a:t>Academic Challenge Scholarship</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40965" name="Picture 5" descr="AACSLogoCMYK.jpg"/>
          <p:cNvPicPr>
            <a:picLocks noChangeAspect="1"/>
          </p:cNvPicPr>
          <p:nvPr/>
        </p:nvPicPr>
        <p:blipFill>
          <a:blip r:embed="rId3" cstate="print"/>
          <a:srcRect/>
          <a:stretch>
            <a:fillRect/>
          </a:stretch>
        </p:blipFill>
        <p:spPr bwMode="auto">
          <a:xfrm>
            <a:off x="7424738" y="5486400"/>
            <a:ext cx="1566862" cy="1155700"/>
          </a:xfrm>
          <a:prstGeom prst="rect">
            <a:avLst/>
          </a:prstGeom>
          <a:noFill/>
          <a:ln w="9525">
            <a:noFill/>
            <a:miter lim="800000"/>
            <a:headEnd/>
            <a:tailEnd/>
          </a:ln>
        </p:spPr>
      </p:pic>
    </p:spTree>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457200" y="1295400"/>
            <a:ext cx="8229600" cy="4724400"/>
          </a:xfrm>
        </p:spPr>
        <p:txBody>
          <a:bodyPr>
            <a:normAutofit/>
          </a:bodyPr>
          <a:lstStyle/>
          <a:p>
            <a:pPr marL="365760" indent="-256032" eaLnBrk="1" fontAlgn="auto" hangingPunct="1">
              <a:spcAft>
                <a:spcPts val="0"/>
              </a:spcAft>
              <a:buSzPct val="70000"/>
              <a:buFont typeface="Wingdings" pitchFamily="2" charset="2"/>
              <a:buChar char="Ø"/>
              <a:defRPr/>
            </a:pPr>
            <a:endParaRPr lang="en-US" sz="1800" dirty="0"/>
          </a:p>
          <a:p>
            <a:pPr marL="365760" indent="-256032" eaLnBrk="1" fontAlgn="auto" hangingPunct="1">
              <a:spcAft>
                <a:spcPts val="0"/>
              </a:spcAft>
              <a:buSzPct val="70000"/>
              <a:buFont typeface="Wingdings" pitchFamily="2" charset="2"/>
              <a:buChar char="Ø"/>
              <a:defRPr/>
            </a:pPr>
            <a:endParaRPr lang="en-US" sz="1800" dirty="0"/>
          </a:p>
          <a:p>
            <a:pPr marL="365760" indent="-256032" eaLnBrk="1" fontAlgn="auto" hangingPunct="1">
              <a:spcAft>
                <a:spcPts val="0"/>
              </a:spcAft>
              <a:buSzPct val="70000"/>
              <a:buFont typeface="Wingdings" pitchFamily="2" charset="2"/>
              <a:buChar char="Ø"/>
              <a:defRPr/>
            </a:pPr>
            <a:r>
              <a:rPr lang="en-US" sz="2400" dirty="0"/>
              <a:t>If graduating from an Arkansas public high school:</a:t>
            </a:r>
          </a:p>
          <a:p>
            <a:pPr marL="621792" lvl="1" eaLnBrk="1" fontAlgn="auto" hangingPunct="1">
              <a:spcBef>
                <a:spcPts val="324"/>
              </a:spcBef>
              <a:spcAft>
                <a:spcPts val="0"/>
              </a:spcAft>
              <a:buClr>
                <a:srgbClr val="6FC519"/>
              </a:buClr>
              <a:buFont typeface="Verdana"/>
              <a:buChar char="◦"/>
              <a:defRPr/>
            </a:pPr>
            <a:r>
              <a:rPr lang="en-US" sz="2200" b="1" u="sng" dirty="0"/>
              <a:t>19 composite ACT score </a:t>
            </a:r>
            <a:r>
              <a:rPr lang="en-US" sz="2200" b="1" dirty="0"/>
              <a:t>(or equivalent score on an equivalent test)</a:t>
            </a:r>
          </a:p>
          <a:p>
            <a:pPr marL="393192" lvl="1" indent="0" eaLnBrk="1" fontAlgn="auto" hangingPunct="1">
              <a:spcBef>
                <a:spcPts val="324"/>
              </a:spcBef>
              <a:spcAft>
                <a:spcPts val="0"/>
              </a:spcAft>
              <a:buClr>
                <a:srgbClr val="6FC519"/>
              </a:buClr>
              <a:buNone/>
              <a:defRPr/>
            </a:pPr>
            <a:endParaRPr lang="en-US" sz="1800" dirty="0"/>
          </a:p>
          <a:p>
            <a:pPr marL="630936" lvl="2" indent="0" eaLnBrk="1" fontAlgn="auto" hangingPunct="1">
              <a:spcAft>
                <a:spcPts val="0"/>
              </a:spcAft>
              <a:buClr>
                <a:srgbClr val="6FC519"/>
              </a:buClr>
              <a:buNone/>
              <a:defRPr/>
            </a:pPr>
            <a:endParaRPr lang="en-US" sz="1800" dirty="0"/>
          </a:p>
          <a:p>
            <a:pPr marL="109728" indent="0" eaLnBrk="1" fontAlgn="auto" hangingPunct="1">
              <a:spcAft>
                <a:spcPts val="0"/>
              </a:spcAft>
              <a:buNone/>
              <a:defRPr/>
            </a:pPr>
            <a:endParaRPr lang="en-US" dirty="0"/>
          </a:p>
        </p:txBody>
      </p:sp>
      <p:sp>
        <p:nvSpPr>
          <p:cNvPr id="2" name="Title 1"/>
          <p:cNvSpPr>
            <a:spLocks noGrp="1"/>
          </p:cNvSpPr>
          <p:nvPr>
            <p:ph type="title" idx="4294967295"/>
          </p:nvPr>
        </p:nvSpPr>
        <p:spPr>
          <a:xfrm>
            <a:off x="0" y="0"/>
            <a:ext cx="9144000" cy="1189038"/>
          </a:xfrm>
        </p:spPr>
        <p:txBody>
          <a:bodyPr/>
          <a:lstStyle/>
          <a:p>
            <a:pPr algn="ctr" eaLnBrk="1" fontAlgn="auto" hangingPunct="1">
              <a:spcAft>
                <a:spcPts val="0"/>
              </a:spcAft>
              <a:defRPr/>
            </a:pPr>
            <a:r>
              <a:rPr lang="en-US" sz="3200" dirty="0">
                <a:solidFill>
                  <a:schemeClr val="tx1"/>
                </a:solidFill>
              </a:rPr>
              <a:t>How To Qualify As A High School Senior</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41989" name="Picture 5" descr="AACSLogoCMYK.jpg"/>
          <p:cNvPicPr>
            <a:picLocks noChangeAspect="1"/>
          </p:cNvPicPr>
          <p:nvPr/>
        </p:nvPicPr>
        <p:blipFill>
          <a:blip r:embed="rId3" cstate="print"/>
          <a:srcRect/>
          <a:stretch>
            <a:fillRect/>
          </a:stretch>
        </p:blipFill>
        <p:spPr bwMode="auto">
          <a:xfrm>
            <a:off x="7467600" y="5518150"/>
            <a:ext cx="1524000" cy="1123950"/>
          </a:xfrm>
          <a:prstGeom prst="rect">
            <a:avLst/>
          </a:prstGeom>
          <a:noFill/>
          <a:ln w="9525">
            <a:noFill/>
            <a:miter lim="800000"/>
            <a:headEnd/>
            <a:tailEnd/>
          </a:ln>
        </p:spPr>
      </p:pic>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p:nvPr>
        </p:nvSpPr>
        <p:spPr>
          <a:xfrm>
            <a:off x="457200" y="1524000"/>
            <a:ext cx="8229600" cy="4602163"/>
          </a:xfrm>
        </p:spPr>
        <p:txBody>
          <a:bodyPr/>
          <a:lstStyle/>
          <a:p>
            <a:pPr lvl="1" eaLnBrk="1" hangingPunct="1">
              <a:buFont typeface="Wingdings" pitchFamily="2" charset="2"/>
              <a:buChar char="Ø"/>
            </a:pPr>
            <a:r>
              <a:rPr lang="en-US" sz="1600" dirty="0"/>
              <a:t>Enroll full-time (12 semester hours first semester and 15 semester hours thereafter)</a:t>
            </a:r>
          </a:p>
          <a:p>
            <a:pPr lvl="1" eaLnBrk="1" hangingPunct="1">
              <a:buFont typeface="Wingdings" pitchFamily="2" charset="2"/>
              <a:buChar char="Ø"/>
            </a:pPr>
            <a:r>
              <a:rPr lang="en-US" sz="1600" dirty="0"/>
              <a:t>Maintain a 2.50 cumulative GPA</a:t>
            </a:r>
          </a:p>
          <a:p>
            <a:pPr lvl="1" eaLnBrk="1" hangingPunct="1">
              <a:buFont typeface="Wingdings" pitchFamily="2" charset="2"/>
              <a:buChar char="Ø"/>
            </a:pPr>
            <a:r>
              <a:rPr lang="en-US" sz="1600" dirty="0"/>
              <a:t>Complete 27 semester hours the first academic year and 30 semester hours each year thereafter</a:t>
            </a:r>
          </a:p>
          <a:p>
            <a:pPr lvl="1" eaLnBrk="1" hangingPunct="1">
              <a:buFont typeface="Wingdings" pitchFamily="2" charset="2"/>
              <a:buChar char="Ø"/>
            </a:pPr>
            <a:r>
              <a:rPr lang="en-US" sz="1600" dirty="0"/>
              <a:t>Complete all remedial coursework during the first 30 hours taken after receipt of the scholarship</a:t>
            </a:r>
          </a:p>
          <a:p>
            <a:pPr lvl="1" eaLnBrk="1" hangingPunct="1">
              <a:buFont typeface="Wingdings" pitchFamily="2" charset="2"/>
              <a:buChar char="Ø"/>
            </a:pPr>
            <a:r>
              <a:rPr lang="en-US" sz="1600" dirty="0"/>
              <a:t>Enroll in courses that lead toward a Bachelor’s degree after attempting the lesser of:</a:t>
            </a:r>
          </a:p>
          <a:p>
            <a:pPr lvl="2" eaLnBrk="1" hangingPunct="1">
              <a:buClr>
                <a:srgbClr val="6FC519"/>
              </a:buClr>
              <a:buFont typeface="Courier New" pitchFamily="49" charset="0"/>
              <a:buChar char="o"/>
            </a:pPr>
            <a:r>
              <a:rPr lang="en-US" sz="1600" dirty="0"/>
              <a:t>66 semester hours</a:t>
            </a:r>
          </a:p>
          <a:p>
            <a:pPr lvl="2" eaLnBrk="1" hangingPunct="1">
              <a:buClr>
                <a:srgbClr val="6FC519"/>
              </a:buClr>
              <a:buFont typeface="Courier New" pitchFamily="49" charset="0"/>
              <a:buChar char="o"/>
            </a:pPr>
            <a:r>
              <a:rPr lang="en-US" sz="1600" dirty="0"/>
              <a:t>Completion of an associate degree program</a:t>
            </a:r>
          </a:p>
          <a:p>
            <a:pPr lvl="2" eaLnBrk="1" hangingPunct="1">
              <a:buFont typeface="Wingdings 2" pitchFamily="18" charset="2"/>
              <a:buNone/>
            </a:pPr>
            <a:endParaRPr lang="en-US" sz="1600" dirty="0"/>
          </a:p>
          <a:p>
            <a:pPr lvl="1" eaLnBrk="1" hangingPunct="1">
              <a:buFont typeface="Wingdings" pitchFamily="2" charset="2"/>
              <a:buChar char="Ø"/>
            </a:pPr>
            <a:r>
              <a:rPr lang="en-US" sz="1600" b="1" dirty="0"/>
              <a:t>Renewed annually until recipient first:</a:t>
            </a:r>
          </a:p>
          <a:p>
            <a:pPr lvl="2" eaLnBrk="1" hangingPunct="1">
              <a:buClr>
                <a:srgbClr val="6FC519"/>
              </a:buClr>
              <a:buFont typeface="Courier New" pitchFamily="49" charset="0"/>
              <a:buChar char="o"/>
            </a:pPr>
            <a:r>
              <a:rPr lang="en-US" sz="1600" dirty="0"/>
              <a:t>Earns Bachelor’s degree</a:t>
            </a:r>
            <a:endParaRPr lang="en-US" dirty="0"/>
          </a:p>
          <a:p>
            <a:pPr lvl="2" eaLnBrk="1" hangingPunct="1">
              <a:buClr>
                <a:srgbClr val="6FC519"/>
              </a:buClr>
              <a:buFont typeface="Courier New" pitchFamily="49" charset="0"/>
              <a:buChar char="o"/>
            </a:pPr>
            <a:r>
              <a:rPr lang="en-US" sz="1600" dirty="0"/>
              <a:t>8 semesters</a:t>
            </a:r>
          </a:p>
          <a:p>
            <a:pPr lvl="2" eaLnBrk="1" hangingPunct="1">
              <a:buClr>
                <a:srgbClr val="6FC519"/>
              </a:buClr>
              <a:buFont typeface="Courier New" pitchFamily="49" charset="0"/>
              <a:buChar char="o"/>
            </a:pPr>
            <a:r>
              <a:rPr lang="en-US" sz="1600" dirty="0"/>
              <a:t>Non-traditional students determine when awarded</a:t>
            </a:r>
          </a:p>
        </p:txBody>
      </p:sp>
      <p:sp>
        <p:nvSpPr>
          <p:cNvPr id="2" name="Title 1"/>
          <p:cNvSpPr>
            <a:spLocks noGrp="1"/>
          </p:cNvSpPr>
          <p:nvPr>
            <p:ph type="title" idx="4294967295"/>
          </p:nvPr>
        </p:nvSpPr>
        <p:spPr>
          <a:xfrm>
            <a:off x="0" y="0"/>
            <a:ext cx="9144000" cy="1189038"/>
          </a:xfrm>
        </p:spPr>
        <p:txBody>
          <a:bodyPr/>
          <a:lstStyle/>
          <a:p>
            <a:pPr algn="ctr" eaLnBrk="1" fontAlgn="auto" hangingPunct="1">
              <a:spcAft>
                <a:spcPts val="0"/>
              </a:spcAft>
              <a:defRPr/>
            </a:pPr>
            <a:r>
              <a:rPr lang="en-US" sz="3200" dirty="0">
                <a:solidFill>
                  <a:schemeClr val="tx1"/>
                </a:solidFill>
              </a:rPr>
              <a:t>How To Keep Your Scholarship</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43013" name="Picture 5" descr="AACSLogoCMYK.jpg"/>
          <p:cNvPicPr>
            <a:picLocks noChangeAspect="1"/>
          </p:cNvPicPr>
          <p:nvPr/>
        </p:nvPicPr>
        <p:blipFill>
          <a:blip r:embed="rId3" cstate="print"/>
          <a:srcRect/>
          <a:stretch>
            <a:fillRect/>
          </a:stretch>
        </p:blipFill>
        <p:spPr bwMode="auto">
          <a:xfrm>
            <a:off x="7467600" y="5518150"/>
            <a:ext cx="1524000" cy="1123950"/>
          </a:xfrm>
          <a:prstGeom prst="rect">
            <a:avLst/>
          </a:prstGeom>
          <a:noFill/>
          <a:ln w="9525">
            <a:noFill/>
            <a:miter lim="800000"/>
            <a:headEnd/>
            <a:tailEnd/>
          </a:ln>
        </p:spPr>
      </p:pic>
    </p:spTree>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p:nvPr>
        </p:nvSpPr>
        <p:spPr>
          <a:xfrm>
            <a:off x="457200" y="1524000"/>
            <a:ext cx="7772400" cy="4343400"/>
          </a:xfrm>
        </p:spPr>
        <p:txBody>
          <a:bodyPr>
            <a:normAutofit fontScale="32500" lnSpcReduction="20000"/>
          </a:bodyPr>
          <a:lstStyle/>
          <a:p>
            <a:pPr marL="365760" indent="-256032" eaLnBrk="1" fontAlgn="auto" hangingPunct="1">
              <a:spcAft>
                <a:spcPts val="0"/>
              </a:spcAft>
              <a:buFont typeface="Wingdings" pitchFamily="2" charset="2"/>
              <a:buChar char="Ø"/>
              <a:defRPr/>
            </a:pPr>
            <a:r>
              <a:rPr lang="en-US" sz="6400" dirty="0"/>
              <a:t>Deadline for all categories – both spring and fall semester – is </a:t>
            </a:r>
            <a:r>
              <a:rPr lang="en-US" sz="6400" b="1" dirty="0"/>
              <a:t>June 1</a:t>
            </a:r>
            <a:r>
              <a:rPr lang="en-US" sz="6400" b="1" baseline="30000" dirty="0"/>
              <a:t>st</a:t>
            </a:r>
          </a:p>
          <a:p>
            <a:pPr marL="365760" indent="-256032" eaLnBrk="1" fontAlgn="auto" hangingPunct="1">
              <a:spcAft>
                <a:spcPts val="0"/>
              </a:spcAft>
              <a:buFont typeface="Wingdings" pitchFamily="2" charset="2"/>
              <a:buChar char="Ø"/>
              <a:defRPr/>
            </a:pPr>
            <a:endParaRPr lang="en-US" sz="6400" b="1" dirty="0"/>
          </a:p>
          <a:p>
            <a:pPr marL="365760" indent="-256032" eaLnBrk="1" fontAlgn="auto" hangingPunct="1">
              <a:spcAft>
                <a:spcPts val="0"/>
              </a:spcAft>
              <a:buFont typeface="Wingdings" pitchFamily="2" charset="2"/>
              <a:buChar char="Ø"/>
              <a:defRPr/>
            </a:pPr>
            <a:r>
              <a:rPr lang="en-US" sz="6400" dirty="0"/>
              <a:t>Students receiving the Academic Challenge Award:</a:t>
            </a:r>
          </a:p>
          <a:p>
            <a:pPr marL="365760" indent="-256032" eaLnBrk="1" fontAlgn="auto" hangingPunct="1">
              <a:spcAft>
                <a:spcPts val="0"/>
              </a:spcAft>
              <a:buNone/>
              <a:defRPr/>
            </a:pPr>
            <a:endParaRPr lang="en-US" sz="6200" dirty="0"/>
          </a:p>
          <a:p>
            <a:pPr algn="ctr">
              <a:buNone/>
            </a:pPr>
            <a:r>
              <a:rPr lang="en-US" sz="6200" b="1" u="sng" dirty="0"/>
              <a:t>4 Year Institutions                                                          </a:t>
            </a:r>
          </a:p>
          <a:p>
            <a:pPr algn="ctr">
              <a:buNone/>
            </a:pPr>
            <a:r>
              <a:rPr lang="en-US" sz="6200" b="1" dirty="0"/>
              <a:t>$1,000 freshman year                                                     </a:t>
            </a:r>
          </a:p>
          <a:p>
            <a:pPr algn="ctr">
              <a:buNone/>
            </a:pPr>
            <a:r>
              <a:rPr lang="en-US" sz="6200" b="1" dirty="0"/>
              <a:t>$4,000 sophomore year</a:t>
            </a:r>
          </a:p>
          <a:p>
            <a:pPr algn="ctr">
              <a:buNone/>
            </a:pPr>
            <a:r>
              <a:rPr lang="en-US" sz="6200" b="1" dirty="0"/>
              <a:t>$4,000 junior year</a:t>
            </a:r>
          </a:p>
          <a:p>
            <a:pPr algn="ctr">
              <a:buNone/>
            </a:pPr>
            <a:r>
              <a:rPr lang="en-US" sz="6200" b="1" dirty="0"/>
              <a:t>$5,000 senior year  </a:t>
            </a:r>
          </a:p>
          <a:p>
            <a:pPr algn="ctr">
              <a:buNone/>
            </a:pPr>
            <a:endParaRPr lang="en-US" sz="6200" b="1" dirty="0"/>
          </a:p>
          <a:p>
            <a:pPr algn="ctr">
              <a:buNone/>
            </a:pPr>
            <a:r>
              <a:rPr lang="en-US" sz="6200" b="1" u="sng" dirty="0"/>
              <a:t>2 Year Institutions</a:t>
            </a:r>
          </a:p>
          <a:p>
            <a:pPr algn="ctr">
              <a:buNone/>
            </a:pPr>
            <a:r>
              <a:rPr lang="en-US" sz="6200" b="1" dirty="0"/>
              <a:t>$1,000 freshman year</a:t>
            </a:r>
          </a:p>
          <a:p>
            <a:pPr algn="ctr">
              <a:buNone/>
            </a:pPr>
            <a:r>
              <a:rPr lang="en-US" sz="6200" b="1"/>
              <a:t>$3,000 </a:t>
            </a:r>
            <a:r>
              <a:rPr lang="en-US" sz="6200" b="1" dirty="0"/>
              <a:t>sophomore year</a:t>
            </a:r>
          </a:p>
          <a:p>
            <a:pPr>
              <a:buNone/>
            </a:pPr>
            <a:endParaRPr lang="en-US" sz="7200" b="1" dirty="0"/>
          </a:p>
          <a:p>
            <a:endParaRPr lang="en-US" sz="6400" dirty="0"/>
          </a:p>
          <a:p>
            <a:pPr marL="457200" indent="-457200" eaLnBrk="1" fontAlgn="auto" hangingPunct="1">
              <a:spcBef>
                <a:spcPct val="0"/>
              </a:spcBef>
              <a:spcAft>
                <a:spcPts val="1200"/>
              </a:spcAft>
              <a:buFont typeface="Wingdings 3"/>
              <a:buChar char=""/>
              <a:defRPr/>
            </a:pPr>
            <a:endParaRPr lang="en-US" dirty="0"/>
          </a:p>
        </p:txBody>
      </p:sp>
      <p:sp>
        <p:nvSpPr>
          <p:cNvPr id="36866" name="Rectangle 2"/>
          <p:cNvSpPr>
            <a:spLocks noGrp="1" noChangeArrowheads="1"/>
          </p:cNvSpPr>
          <p:nvPr>
            <p:ph type="title" idx="4294967295"/>
          </p:nvPr>
        </p:nvSpPr>
        <p:spPr>
          <a:xfrm>
            <a:off x="0" y="0"/>
            <a:ext cx="9144000" cy="1112838"/>
          </a:xfrm>
        </p:spPr>
        <p:txBody>
          <a:bodyPr/>
          <a:lstStyle/>
          <a:p>
            <a:pPr algn="ctr" eaLnBrk="1" fontAlgn="auto" hangingPunct="1">
              <a:spcAft>
                <a:spcPts val="0"/>
              </a:spcAft>
              <a:defRPr/>
            </a:pPr>
            <a:r>
              <a:rPr lang="en-US" sz="3200" dirty="0">
                <a:solidFill>
                  <a:schemeClr val="tx1"/>
                </a:solidFill>
              </a:rPr>
              <a:t>Academic Challenge Key Points</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44037" name="Picture 5" descr="AACSLogoCMYK.jpg"/>
          <p:cNvPicPr>
            <a:picLocks noChangeAspect="1"/>
          </p:cNvPicPr>
          <p:nvPr/>
        </p:nvPicPr>
        <p:blipFill>
          <a:blip r:embed="rId3" cstate="print"/>
          <a:srcRect/>
          <a:stretch>
            <a:fillRect/>
          </a:stretch>
        </p:blipFill>
        <p:spPr bwMode="auto">
          <a:xfrm>
            <a:off x="7467600" y="5518150"/>
            <a:ext cx="1524000" cy="1123950"/>
          </a:xfrm>
          <a:prstGeom prst="rect">
            <a:avLst/>
          </a:prstGeom>
          <a:noFill/>
          <a:ln w="9525">
            <a:noFill/>
            <a:miter lim="800000"/>
            <a:headEnd/>
            <a:tailEnd/>
          </a:ln>
        </p:spPr>
      </p:pic>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0"/>
            <a:ext cx="9144000" cy="1112838"/>
          </a:xfrm>
        </p:spPr>
        <p:txBody>
          <a:bodyPr/>
          <a:lstStyle/>
          <a:p>
            <a:pPr algn="ctr" eaLnBrk="1" fontAlgn="auto" hangingPunct="1">
              <a:spcAft>
                <a:spcPts val="0"/>
              </a:spcAft>
              <a:defRPr/>
            </a:pPr>
            <a:r>
              <a:rPr lang="en-US" sz="3200" dirty="0">
                <a:solidFill>
                  <a:schemeClr val="tx1"/>
                </a:solidFill>
              </a:rPr>
              <a:t>Governor’s Scholars Program</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45060" name="Picture 3" descr="text"/>
          <p:cNvPicPr>
            <a:picLocks noChangeAspect="1" noChangeArrowheads="1"/>
          </p:cNvPicPr>
          <p:nvPr/>
        </p:nvPicPr>
        <p:blipFill>
          <a:blip r:embed="rId3" cstate="print"/>
          <a:srcRect/>
          <a:stretch>
            <a:fillRect/>
          </a:stretch>
        </p:blipFill>
        <p:spPr bwMode="auto">
          <a:xfrm>
            <a:off x="6227763" y="5778500"/>
            <a:ext cx="2916237" cy="1079500"/>
          </a:xfrm>
          <a:prstGeom prst="rect">
            <a:avLst/>
          </a:prstGeom>
          <a:noFill/>
          <a:ln w="9525">
            <a:noFill/>
            <a:miter lim="800000"/>
            <a:headEnd/>
            <a:tailEnd/>
          </a:ln>
        </p:spPr>
      </p:pic>
      <p:sp>
        <p:nvSpPr>
          <p:cNvPr id="6" name="Rectangle 5"/>
          <p:cNvSpPr/>
          <p:nvPr/>
        </p:nvSpPr>
        <p:spPr>
          <a:xfrm>
            <a:off x="0" y="1143000"/>
            <a:ext cx="9144000" cy="3293209"/>
          </a:xfrm>
          <a:prstGeom prst="rect">
            <a:avLst/>
          </a:prstGeom>
        </p:spPr>
        <p:txBody>
          <a:bodyPr>
            <a:spAutoFit/>
          </a:bodyPr>
          <a:lstStyle/>
          <a:p>
            <a:pPr algn="ctr">
              <a:defRPr/>
            </a:pPr>
            <a:r>
              <a:rPr lang="en-US" dirty="0">
                <a:cs typeface="+mn-cs"/>
              </a:rPr>
              <a:t>Scholarship programs that encourages Arkansas’s best &amp; brightest high school students to remain in Arkansas for their college education</a:t>
            </a:r>
          </a:p>
          <a:p>
            <a:pPr>
              <a:buFont typeface="Wingdings" pitchFamily="2" charset="2"/>
              <a:buNone/>
              <a:defRPr/>
            </a:pPr>
            <a:endParaRPr lang="en-US" dirty="0">
              <a:latin typeface="+mn-lt"/>
              <a:cs typeface="+mn-cs"/>
            </a:endParaRPr>
          </a:p>
          <a:p>
            <a:pPr lvl="1">
              <a:buFont typeface="Wingdings" pitchFamily="2" charset="2"/>
              <a:buNone/>
              <a:defRPr/>
            </a:pPr>
            <a:r>
              <a:rPr lang="en-US" sz="2000" i="0" dirty="0">
                <a:solidFill>
                  <a:srgbClr val="FF0000"/>
                </a:solidFill>
                <a:latin typeface="+mn-lt"/>
                <a:cs typeface="+mn-cs"/>
              </a:rPr>
              <a:t>Governor’s Distinguished Scholarship </a:t>
            </a:r>
            <a:r>
              <a:rPr lang="en-US" sz="2000" i="0" dirty="0">
                <a:latin typeface="+mn-lt"/>
                <a:cs typeface="+mn-cs"/>
              </a:rPr>
              <a:t>(up to $10,000 per year)</a:t>
            </a:r>
          </a:p>
          <a:p>
            <a:pPr marL="1257300" lvl="2" indent="-342900">
              <a:buClr>
                <a:srgbClr val="6FC519"/>
              </a:buClr>
              <a:buFont typeface="Arial" panose="020B0604020202020204" pitchFamily="34" charset="0"/>
              <a:buChar char="•"/>
              <a:defRPr/>
            </a:pPr>
            <a:r>
              <a:rPr lang="en-US" sz="2000" i="0" dirty="0">
                <a:latin typeface="+mn-lt"/>
                <a:cs typeface="+mn-cs"/>
              </a:rPr>
              <a:t>32 ACT or 1410 SAT; and</a:t>
            </a:r>
          </a:p>
          <a:p>
            <a:pPr marL="1257300" lvl="2" indent="-342900">
              <a:buClr>
                <a:srgbClr val="6FC519"/>
              </a:buClr>
              <a:buFont typeface="Arial" panose="020B0604020202020204" pitchFamily="34" charset="0"/>
              <a:buChar char="•"/>
              <a:defRPr/>
            </a:pPr>
            <a:r>
              <a:rPr lang="en-US" sz="2000" i="0" dirty="0">
                <a:latin typeface="+mn-lt"/>
                <a:cs typeface="+mn-cs"/>
              </a:rPr>
              <a:t>3.5 GPA; or</a:t>
            </a:r>
          </a:p>
          <a:p>
            <a:pPr marL="1257300" lvl="2" indent="-342900">
              <a:buClr>
                <a:srgbClr val="6FC519"/>
              </a:buClr>
              <a:buFont typeface="Arial" panose="020B0604020202020204" pitchFamily="34" charset="0"/>
              <a:buChar char="•"/>
              <a:defRPr/>
            </a:pPr>
            <a:r>
              <a:rPr lang="en-US" sz="2000" i="0" dirty="0">
                <a:latin typeface="+mn-lt"/>
                <a:cs typeface="+mn-cs"/>
              </a:rPr>
              <a:t>National Merit or National Achievement Finalist</a:t>
            </a:r>
          </a:p>
          <a:p>
            <a:pPr marL="1257300" lvl="2" indent="-342900">
              <a:buClr>
                <a:srgbClr val="6FC519"/>
              </a:buClr>
              <a:buFont typeface="Arial" panose="020B0604020202020204" pitchFamily="34" charset="0"/>
              <a:buChar char="•"/>
              <a:defRPr/>
            </a:pPr>
            <a:r>
              <a:rPr lang="en-US" sz="2000" i="0" dirty="0">
                <a:latin typeface="+mn-lt"/>
                <a:cs typeface="+mn-cs"/>
              </a:rPr>
              <a:t>300 new Governor’s Distinguished Scholars awards may be awarded each year.</a:t>
            </a:r>
          </a:p>
          <a:p>
            <a:pPr marL="1257300" lvl="2" indent="-342900">
              <a:buClr>
                <a:srgbClr val="6FC519"/>
              </a:buClr>
              <a:buFont typeface="Arial" panose="020B0604020202020204" pitchFamily="34" charset="0"/>
              <a:buChar char="•"/>
              <a:defRPr/>
            </a:pPr>
            <a:endParaRPr lang="en-US" sz="2000" i="0" dirty="0">
              <a:latin typeface="+mn-lt"/>
              <a:cs typeface="+mn-cs"/>
            </a:endParaRPr>
          </a:p>
          <a:p>
            <a:pPr lvl="2">
              <a:defRPr/>
            </a:pPr>
            <a:r>
              <a:rPr lang="en-US" sz="1400" dirty="0">
                <a:latin typeface="+mn-lt"/>
                <a:cs typeface="+mn-cs"/>
              </a:rPr>
              <a:t> </a:t>
            </a:r>
          </a:p>
        </p:txBody>
      </p:sp>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0"/>
            <a:ext cx="9144000" cy="1112838"/>
          </a:xfrm>
        </p:spPr>
        <p:txBody>
          <a:bodyPr/>
          <a:lstStyle/>
          <a:p>
            <a:pPr algn="ctr" eaLnBrk="1" fontAlgn="auto" hangingPunct="1">
              <a:spcAft>
                <a:spcPts val="0"/>
              </a:spcAft>
              <a:defRPr/>
            </a:pPr>
            <a:r>
              <a:rPr lang="en-US" sz="3200" dirty="0">
                <a:solidFill>
                  <a:schemeClr val="tx1"/>
                </a:solidFill>
              </a:rPr>
              <a:t>Governor’s Scholars Program</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45060" name="Picture 3" descr="text"/>
          <p:cNvPicPr>
            <a:picLocks noChangeAspect="1" noChangeArrowheads="1"/>
          </p:cNvPicPr>
          <p:nvPr/>
        </p:nvPicPr>
        <p:blipFill>
          <a:blip r:embed="rId3" cstate="print"/>
          <a:srcRect/>
          <a:stretch>
            <a:fillRect/>
          </a:stretch>
        </p:blipFill>
        <p:spPr bwMode="auto">
          <a:xfrm>
            <a:off x="6227763" y="5778500"/>
            <a:ext cx="2916237" cy="1079500"/>
          </a:xfrm>
          <a:prstGeom prst="rect">
            <a:avLst/>
          </a:prstGeom>
          <a:noFill/>
          <a:ln w="9525">
            <a:noFill/>
            <a:miter lim="800000"/>
            <a:headEnd/>
            <a:tailEnd/>
          </a:ln>
        </p:spPr>
      </p:pic>
      <p:sp>
        <p:nvSpPr>
          <p:cNvPr id="6" name="Rectangle 5"/>
          <p:cNvSpPr/>
          <p:nvPr/>
        </p:nvSpPr>
        <p:spPr>
          <a:xfrm>
            <a:off x="0" y="1143000"/>
            <a:ext cx="9144000" cy="3908762"/>
          </a:xfrm>
          <a:prstGeom prst="rect">
            <a:avLst/>
          </a:prstGeom>
        </p:spPr>
        <p:txBody>
          <a:bodyPr>
            <a:spAutoFit/>
          </a:bodyPr>
          <a:lstStyle/>
          <a:p>
            <a:pPr algn="ctr">
              <a:defRPr/>
            </a:pPr>
            <a:r>
              <a:rPr lang="en-US" dirty="0">
                <a:cs typeface="+mn-cs"/>
              </a:rPr>
              <a:t>Scholarship programs that encourages Arkansas’s best &amp; brightest high school students to remain in Arkansas for their college education</a:t>
            </a:r>
          </a:p>
          <a:p>
            <a:pPr>
              <a:buFont typeface="Wingdings" pitchFamily="2" charset="2"/>
              <a:buNone/>
              <a:defRPr/>
            </a:pPr>
            <a:endParaRPr lang="en-US" dirty="0">
              <a:latin typeface="+mn-lt"/>
              <a:cs typeface="+mn-cs"/>
            </a:endParaRPr>
          </a:p>
          <a:p>
            <a:pPr lvl="1">
              <a:buFont typeface="Wingdings" pitchFamily="2" charset="2"/>
              <a:buNone/>
              <a:defRPr/>
            </a:pPr>
            <a:r>
              <a:rPr lang="en-US" sz="2000" i="0" dirty="0">
                <a:solidFill>
                  <a:srgbClr val="FF0000"/>
                </a:solidFill>
                <a:latin typeface="+mn-lt"/>
                <a:cs typeface="+mn-cs"/>
              </a:rPr>
              <a:t>Governor’s Distinguished Scholarship</a:t>
            </a:r>
            <a:endParaRPr lang="en-US" sz="2000" i="0" dirty="0">
              <a:latin typeface="+mn-lt"/>
              <a:cs typeface="+mn-cs"/>
            </a:endParaRPr>
          </a:p>
          <a:p>
            <a:pPr marL="1257300" lvl="2" indent="-342900">
              <a:buClr>
                <a:srgbClr val="6FC519"/>
              </a:buClr>
              <a:buFont typeface="Arial" panose="020B0604020202020204" pitchFamily="34" charset="0"/>
              <a:buChar char="•"/>
              <a:defRPr/>
            </a:pPr>
            <a:endParaRPr lang="en-US" sz="2000" i="0" dirty="0">
              <a:latin typeface="+mn-lt"/>
              <a:cs typeface="+mn-cs"/>
            </a:endParaRPr>
          </a:p>
          <a:p>
            <a:pPr marL="1257300" lvl="2" indent="-342900">
              <a:buClr>
                <a:srgbClr val="6FC519"/>
              </a:buClr>
              <a:buFont typeface="Arial" panose="020B0604020202020204" pitchFamily="34" charset="0"/>
              <a:buChar char="•"/>
              <a:defRPr/>
            </a:pPr>
            <a:r>
              <a:rPr lang="en-US" sz="2000" i="0" dirty="0">
                <a:latin typeface="+mn-lt"/>
                <a:cs typeface="+mn-cs"/>
              </a:rPr>
              <a:t>The highest achieving student in counties that do not have a qualified Governor’s Distinguished recipient will be awarded the Governor’s Scholars for $5,000 per year.  Applications will be pulled from Academic Challenge after the application deadline date to determine Governor’s Scholars awards.</a:t>
            </a:r>
          </a:p>
          <a:p>
            <a:pPr marL="1257300" lvl="2" indent="-342900">
              <a:buClr>
                <a:srgbClr val="6FC519"/>
              </a:buClr>
              <a:buFont typeface="Arial" panose="020B0604020202020204" pitchFamily="34" charset="0"/>
              <a:buChar char="•"/>
              <a:defRPr/>
            </a:pPr>
            <a:endParaRPr lang="en-US" sz="2000" i="0" dirty="0">
              <a:latin typeface="+mn-lt"/>
              <a:cs typeface="+mn-cs"/>
            </a:endParaRPr>
          </a:p>
          <a:p>
            <a:pPr marL="1257300" lvl="2" indent="-342900">
              <a:buClr>
                <a:srgbClr val="6FC519"/>
              </a:buClr>
              <a:buFont typeface="Arial" panose="020B0604020202020204" pitchFamily="34" charset="0"/>
              <a:buChar char="•"/>
              <a:defRPr/>
            </a:pPr>
            <a:r>
              <a:rPr lang="en-US" sz="2000" b="1" i="0" dirty="0">
                <a:latin typeface="+mn-lt"/>
                <a:cs typeface="+mn-cs"/>
              </a:rPr>
              <a:t>Deadline to apply is February 1</a:t>
            </a:r>
            <a:r>
              <a:rPr lang="en-US" sz="2000" b="1" i="0" baseline="30000" dirty="0">
                <a:latin typeface="+mn-lt"/>
                <a:cs typeface="+mn-cs"/>
              </a:rPr>
              <a:t>st</a:t>
            </a:r>
            <a:r>
              <a:rPr lang="en-US" sz="2000" b="1" i="0" dirty="0">
                <a:latin typeface="+mn-lt"/>
                <a:cs typeface="+mn-cs"/>
              </a:rPr>
              <a:t>.</a:t>
            </a:r>
          </a:p>
          <a:p>
            <a:pPr lvl="2">
              <a:defRPr/>
            </a:pPr>
            <a:r>
              <a:rPr lang="en-US" sz="1400" dirty="0">
                <a:latin typeface="+mn-lt"/>
                <a:cs typeface="+mn-cs"/>
              </a:rPr>
              <a:t> </a:t>
            </a:r>
          </a:p>
        </p:txBody>
      </p:sp>
    </p:spTree>
    <p:extLst>
      <p:ext uri="{BB962C8B-B14F-4D97-AF65-F5344CB8AC3E}">
        <p14:creationId xmlns:p14="http://schemas.microsoft.com/office/powerpoint/2010/main" val="1614886044"/>
      </p:ext>
    </p:extLst>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p:nvPr>
        </p:nvSpPr>
        <p:spPr>
          <a:xfrm>
            <a:off x="228600" y="1371600"/>
            <a:ext cx="8610600" cy="4297363"/>
          </a:xfrm>
        </p:spPr>
        <p:txBody>
          <a:bodyPr/>
          <a:lstStyle/>
          <a:p>
            <a:pPr marL="342900" indent="-342900" eaLnBrk="1" hangingPunct="1">
              <a:lnSpc>
                <a:spcPct val="90000"/>
              </a:lnSpc>
            </a:pPr>
            <a:r>
              <a:rPr lang="en-US" sz="2400" dirty="0"/>
              <a:t>Designed to promote higher education, increase the skills and education of Arkansas’ workforce and attract students into a high-demand, high-wage occupation.  </a:t>
            </a:r>
          </a:p>
          <a:p>
            <a:pPr marL="342900" indent="-342900" eaLnBrk="1" hangingPunct="1">
              <a:lnSpc>
                <a:spcPct val="90000"/>
              </a:lnSpc>
            </a:pPr>
            <a:endParaRPr lang="en-US" sz="2400" dirty="0"/>
          </a:p>
          <a:p>
            <a:pPr marL="342900" indent="-342900" eaLnBrk="1" hangingPunct="1">
              <a:lnSpc>
                <a:spcPct val="90000"/>
              </a:lnSpc>
            </a:pPr>
            <a:r>
              <a:rPr lang="en-US" sz="2400" dirty="0"/>
              <a:t>The grant will cover tuition and fees for qualifying Associate and Certificate programs at public institutions for eligible students.</a:t>
            </a:r>
          </a:p>
          <a:p>
            <a:pPr marL="0" indent="0" eaLnBrk="1" hangingPunct="1">
              <a:lnSpc>
                <a:spcPct val="90000"/>
              </a:lnSpc>
              <a:buNone/>
            </a:pPr>
            <a:endParaRPr lang="en-US" sz="2400" dirty="0"/>
          </a:p>
          <a:p>
            <a:pPr marL="0" indent="0" eaLnBrk="1" hangingPunct="1">
              <a:lnSpc>
                <a:spcPct val="90000"/>
              </a:lnSpc>
              <a:buNone/>
            </a:pPr>
            <a:endParaRPr lang="en-US" sz="2400" dirty="0"/>
          </a:p>
          <a:p>
            <a:pPr marL="857250" lvl="1" indent="-457200" eaLnBrk="1" hangingPunct="1">
              <a:lnSpc>
                <a:spcPct val="90000"/>
              </a:lnSpc>
              <a:buFont typeface="Verdana" pitchFamily="34" charset="0"/>
              <a:buNone/>
            </a:pPr>
            <a:endParaRPr lang="en-US" dirty="0"/>
          </a:p>
        </p:txBody>
      </p:sp>
      <p:sp>
        <p:nvSpPr>
          <p:cNvPr id="26626" name="Rectangle 2"/>
          <p:cNvSpPr>
            <a:spLocks noGrp="1" noChangeArrowheads="1"/>
          </p:cNvSpPr>
          <p:nvPr>
            <p:ph type="title" idx="4294967295"/>
          </p:nvPr>
        </p:nvSpPr>
        <p:spPr>
          <a:xfrm>
            <a:off x="0" y="0"/>
            <a:ext cx="9144000" cy="990600"/>
          </a:xfrm>
        </p:spPr>
        <p:txBody>
          <a:bodyPr/>
          <a:lstStyle/>
          <a:p>
            <a:pPr algn="ctr" eaLnBrk="1" fontAlgn="auto" hangingPunct="1">
              <a:spcAft>
                <a:spcPts val="0"/>
              </a:spcAft>
              <a:defRPr/>
            </a:pPr>
            <a:r>
              <a:rPr lang="en-US" sz="3200" dirty="0">
                <a:solidFill>
                  <a:schemeClr val="tx1"/>
                </a:solidFill>
              </a:rPr>
              <a:t>AR Future Grant</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838200" y="274638"/>
            <a:ext cx="7391400" cy="639762"/>
          </a:xfrm>
        </p:spPr>
        <p:txBody>
          <a:bodyPr/>
          <a:lstStyle/>
          <a:p>
            <a:pPr algn="ctr" eaLnBrk="1" fontAlgn="auto" hangingPunct="1">
              <a:spcAft>
                <a:spcPts val="0"/>
              </a:spcAft>
              <a:defRPr/>
            </a:pPr>
            <a:r>
              <a:rPr lang="en-US" sz="3200" dirty="0">
                <a:solidFill>
                  <a:schemeClr val="tx1"/>
                </a:solidFill>
              </a:rPr>
              <a:t>Federal Student Aid</a:t>
            </a: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317" name="Rectangle 6"/>
          <p:cNvSpPr>
            <a:spLocks noChangeArrowheads="1"/>
          </p:cNvSpPr>
          <p:nvPr/>
        </p:nvSpPr>
        <p:spPr bwMode="auto">
          <a:xfrm>
            <a:off x="457200" y="5410200"/>
            <a:ext cx="8077200" cy="584200"/>
          </a:xfrm>
          <a:prstGeom prst="rect">
            <a:avLst/>
          </a:prstGeom>
          <a:noFill/>
          <a:ln w="9525">
            <a:noFill/>
            <a:miter lim="800000"/>
            <a:headEnd/>
            <a:tailEnd/>
          </a:ln>
        </p:spPr>
        <p:txBody>
          <a:bodyPr>
            <a:spAutoFit/>
          </a:bodyPr>
          <a:lstStyle/>
          <a:p>
            <a:pPr lvl="1" indent="-457200">
              <a:spcAft>
                <a:spcPts val="1200"/>
              </a:spcAft>
              <a:buClr>
                <a:srgbClr val="6FC519"/>
              </a:buClr>
              <a:buSzPct val="70000"/>
            </a:pPr>
            <a:r>
              <a:rPr lang="en-US" sz="2800" i="0" dirty="0"/>
              <a:t>                        </a:t>
            </a:r>
            <a:r>
              <a:rPr lang="en-US" sz="2800" i="0" dirty="0">
                <a:solidFill>
                  <a:srgbClr val="FF0000"/>
                </a:solidFill>
              </a:rPr>
              <a:t> </a:t>
            </a:r>
            <a:r>
              <a:rPr lang="en-US" sz="3200" i="0" u="sng" dirty="0">
                <a:solidFill>
                  <a:srgbClr val="FF0000"/>
                </a:solidFill>
              </a:rPr>
              <a:t>https://fsaid.ed.gov</a:t>
            </a:r>
            <a:r>
              <a:rPr lang="en-US" sz="3200" i="0" dirty="0">
                <a:solidFill>
                  <a:srgbClr val="FF0000"/>
                </a:solidFill>
              </a:rPr>
              <a:t> </a:t>
            </a:r>
          </a:p>
        </p:txBody>
      </p:sp>
      <p:pic>
        <p:nvPicPr>
          <p:cNvPr id="1026"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457200" y="1308267"/>
            <a:ext cx="8229600" cy="3784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p:nvPr>
        </p:nvSpPr>
        <p:spPr>
          <a:xfrm>
            <a:off x="228600" y="1371600"/>
            <a:ext cx="8610600" cy="4297363"/>
          </a:xfrm>
        </p:spPr>
        <p:txBody>
          <a:bodyPr/>
          <a:lstStyle/>
          <a:p>
            <a:pPr marL="0" indent="0" eaLnBrk="1" hangingPunct="1">
              <a:lnSpc>
                <a:spcPct val="90000"/>
              </a:lnSpc>
              <a:buNone/>
            </a:pPr>
            <a:r>
              <a:rPr lang="en-US" sz="2400" dirty="0"/>
              <a:t>Who Is Eligible?</a:t>
            </a:r>
          </a:p>
          <a:p>
            <a:pPr marL="712788" lvl="1" indent="-457200" eaLnBrk="1" hangingPunct="1">
              <a:lnSpc>
                <a:spcPct val="90000"/>
              </a:lnSpc>
              <a:buFont typeface="Wingdings" pitchFamily="2" charset="2"/>
              <a:buChar char="Ø"/>
            </a:pPr>
            <a:r>
              <a:rPr lang="en-US" sz="2000" dirty="0"/>
              <a:t>Graduated from an Arkansas high school, Arkansas homeschool, or GED program</a:t>
            </a:r>
          </a:p>
          <a:p>
            <a:pPr marL="712788" lvl="1" indent="-457200" eaLnBrk="1" hangingPunct="1">
              <a:lnSpc>
                <a:spcPct val="90000"/>
              </a:lnSpc>
              <a:buFont typeface="Wingdings" pitchFamily="2" charset="2"/>
              <a:buChar char="Ø"/>
            </a:pPr>
            <a:r>
              <a:rPr lang="en-US" sz="2000" dirty="0"/>
              <a:t>Anyone who has a high school diploma and has lived in Arkansas for the last three years.</a:t>
            </a:r>
          </a:p>
          <a:p>
            <a:pPr marL="712788" lvl="1" indent="-457200" eaLnBrk="1" hangingPunct="1">
              <a:lnSpc>
                <a:spcPct val="90000"/>
              </a:lnSpc>
              <a:buFont typeface="Wingdings" pitchFamily="2" charset="2"/>
              <a:buChar char="Ø"/>
            </a:pPr>
            <a:endParaRPr lang="en-US" sz="2000" dirty="0"/>
          </a:p>
          <a:p>
            <a:pPr marL="255588" lvl="1" indent="0" eaLnBrk="1" hangingPunct="1">
              <a:lnSpc>
                <a:spcPct val="90000"/>
              </a:lnSpc>
              <a:buNone/>
            </a:pPr>
            <a:r>
              <a:rPr lang="en-US" sz="2400" dirty="0"/>
              <a:t>Students Must:</a:t>
            </a:r>
          </a:p>
          <a:p>
            <a:pPr marL="541338" lvl="1" indent="-285750" eaLnBrk="1" hangingPunct="1">
              <a:lnSpc>
                <a:spcPct val="90000"/>
              </a:lnSpc>
              <a:buFont typeface="Wingdings" panose="05000000000000000000" pitchFamily="2" charset="2"/>
              <a:buChar char="Ø"/>
            </a:pPr>
            <a:r>
              <a:rPr lang="en-US" sz="2000" dirty="0"/>
              <a:t>Enroll in a regional high demand or STEM program</a:t>
            </a:r>
          </a:p>
          <a:p>
            <a:pPr marL="541338" lvl="1" indent="-285750" eaLnBrk="1" hangingPunct="1">
              <a:lnSpc>
                <a:spcPct val="90000"/>
              </a:lnSpc>
              <a:buFont typeface="Wingdings" panose="05000000000000000000" pitchFamily="2" charset="2"/>
              <a:buChar char="Ø"/>
            </a:pPr>
            <a:r>
              <a:rPr lang="en-US" sz="2000" dirty="0"/>
              <a:t>Not already earned an Association or higher degree</a:t>
            </a:r>
          </a:p>
          <a:p>
            <a:pPr marL="541338" lvl="1" indent="-285750" eaLnBrk="1" hangingPunct="1">
              <a:lnSpc>
                <a:spcPct val="90000"/>
              </a:lnSpc>
              <a:buFont typeface="Wingdings" panose="05000000000000000000" pitchFamily="2" charset="2"/>
              <a:buChar char="Ø"/>
            </a:pPr>
            <a:r>
              <a:rPr lang="en-US" sz="2000" dirty="0"/>
              <a:t>Complete the FAFSA</a:t>
            </a:r>
            <a:endParaRPr lang="en-US" sz="1800" dirty="0"/>
          </a:p>
          <a:p>
            <a:pPr marL="857250" lvl="1" indent="-457200" eaLnBrk="1" hangingPunct="1">
              <a:lnSpc>
                <a:spcPct val="90000"/>
              </a:lnSpc>
              <a:buFont typeface="Verdana" pitchFamily="34" charset="0"/>
              <a:buNone/>
            </a:pPr>
            <a:endParaRPr lang="en-US" dirty="0"/>
          </a:p>
        </p:txBody>
      </p:sp>
      <p:sp>
        <p:nvSpPr>
          <p:cNvPr id="26626" name="Rectangle 2"/>
          <p:cNvSpPr>
            <a:spLocks noGrp="1" noChangeArrowheads="1"/>
          </p:cNvSpPr>
          <p:nvPr>
            <p:ph type="title" idx="4294967295"/>
          </p:nvPr>
        </p:nvSpPr>
        <p:spPr>
          <a:xfrm>
            <a:off x="0" y="0"/>
            <a:ext cx="9144000" cy="990600"/>
          </a:xfrm>
        </p:spPr>
        <p:txBody>
          <a:bodyPr/>
          <a:lstStyle/>
          <a:p>
            <a:pPr algn="ctr" eaLnBrk="1" fontAlgn="auto" hangingPunct="1">
              <a:spcAft>
                <a:spcPts val="0"/>
              </a:spcAft>
              <a:defRPr/>
            </a:pPr>
            <a:r>
              <a:rPr lang="en-US" sz="3200" dirty="0">
                <a:solidFill>
                  <a:schemeClr val="tx1"/>
                </a:solidFill>
              </a:rPr>
              <a:t>AR Future Grant</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333563"/>
      </p:ext>
    </p:extLst>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p:nvPr>
        </p:nvSpPr>
        <p:spPr>
          <a:xfrm>
            <a:off x="228600" y="1371600"/>
            <a:ext cx="8610600" cy="4297363"/>
          </a:xfrm>
        </p:spPr>
        <p:txBody>
          <a:bodyPr/>
          <a:lstStyle/>
          <a:p>
            <a:pPr marL="342900" indent="-342900" eaLnBrk="1" hangingPunct="1">
              <a:lnSpc>
                <a:spcPct val="90000"/>
              </a:lnSpc>
            </a:pPr>
            <a:r>
              <a:rPr lang="en-US" sz="2400" dirty="0"/>
              <a:t>Every student must receive monthly mentoring, complete 15 hours of community service per semester, and maintain Satisfactory Academic Progress.</a:t>
            </a:r>
          </a:p>
          <a:p>
            <a:pPr marL="342900" indent="-342900" eaLnBrk="1" hangingPunct="1">
              <a:lnSpc>
                <a:spcPct val="90000"/>
              </a:lnSpc>
            </a:pPr>
            <a:endParaRPr lang="en-US" sz="2400" dirty="0"/>
          </a:p>
          <a:p>
            <a:pPr marL="342900" indent="-342900" eaLnBrk="1" hangingPunct="1">
              <a:lnSpc>
                <a:spcPct val="90000"/>
              </a:lnSpc>
            </a:pPr>
            <a:r>
              <a:rPr lang="en-US" sz="2400" dirty="0"/>
              <a:t>Once a student becomes a graduate, the recipient must work in Arkansas for 3 years.</a:t>
            </a:r>
          </a:p>
          <a:p>
            <a:pPr marL="342900" indent="-342900" eaLnBrk="1" hangingPunct="1">
              <a:lnSpc>
                <a:spcPct val="90000"/>
              </a:lnSpc>
            </a:pPr>
            <a:endParaRPr lang="en-US" sz="2400" dirty="0"/>
          </a:p>
          <a:p>
            <a:pPr marL="342900" indent="-342900" eaLnBrk="1" hangingPunct="1">
              <a:lnSpc>
                <a:spcPct val="90000"/>
              </a:lnSpc>
            </a:pPr>
            <a:r>
              <a:rPr lang="en-US" sz="2400" dirty="0"/>
              <a:t>Deadline to apply is June 1</a:t>
            </a:r>
            <a:r>
              <a:rPr lang="en-US" sz="2400" baseline="30000" dirty="0"/>
              <a:t>st</a:t>
            </a:r>
            <a:r>
              <a:rPr lang="en-US" sz="2400" dirty="0"/>
              <a:t>.</a:t>
            </a:r>
            <a:endParaRPr lang="en-US" sz="1800" dirty="0"/>
          </a:p>
          <a:p>
            <a:pPr marL="857250" lvl="1" indent="-457200" eaLnBrk="1" hangingPunct="1">
              <a:lnSpc>
                <a:spcPct val="90000"/>
              </a:lnSpc>
              <a:buFont typeface="Verdana" pitchFamily="34" charset="0"/>
              <a:buNone/>
            </a:pPr>
            <a:endParaRPr lang="en-US" dirty="0"/>
          </a:p>
        </p:txBody>
      </p:sp>
      <p:sp>
        <p:nvSpPr>
          <p:cNvPr id="26626" name="Rectangle 2"/>
          <p:cNvSpPr>
            <a:spLocks noGrp="1" noChangeArrowheads="1"/>
          </p:cNvSpPr>
          <p:nvPr>
            <p:ph type="title" idx="4294967295"/>
          </p:nvPr>
        </p:nvSpPr>
        <p:spPr>
          <a:xfrm>
            <a:off x="0" y="0"/>
            <a:ext cx="9144000" cy="990600"/>
          </a:xfrm>
        </p:spPr>
        <p:txBody>
          <a:bodyPr/>
          <a:lstStyle/>
          <a:p>
            <a:pPr algn="ctr" eaLnBrk="1" fontAlgn="auto" hangingPunct="1">
              <a:spcAft>
                <a:spcPts val="0"/>
              </a:spcAft>
              <a:defRPr/>
            </a:pPr>
            <a:r>
              <a:rPr lang="en-US" sz="3200" dirty="0">
                <a:solidFill>
                  <a:schemeClr val="tx1"/>
                </a:solidFill>
              </a:rPr>
              <a:t>AR Future Grant</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8405745"/>
      </p:ext>
    </p:extLst>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228600"/>
            <a:ext cx="9144000" cy="1524000"/>
          </a:xfrm>
        </p:spPr>
        <p:txBody>
          <a:bodyPr/>
          <a:lstStyle/>
          <a:p>
            <a:pPr algn="ctr" eaLnBrk="1" fontAlgn="auto" hangingPunct="1">
              <a:spcAft>
                <a:spcPts val="0"/>
              </a:spcAft>
              <a:defRPr/>
            </a:pPr>
            <a:r>
              <a:rPr lang="en-US" sz="4000" dirty="0">
                <a:solidFill>
                  <a:schemeClr val="tx1"/>
                </a:solidFill>
              </a:rPr>
              <a:t>ADHE Website and E-mail Address</a:t>
            </a:r>
          </a:p>
        </p:txBody>
      </p:sp>
      <p:sp>
        <p:nvSpPr>
          <p:cNvPr id="46083" name="Rectangle 4"/>
          <p:cNvSpPr>
            <a:spLocks noChangeArrowheads="1"/>
          </p:cNvSpPr>
          <p:nvPr/>
        </p:nvSpPr>
        <p:spPr bwMode="auto">
          <a:xfrm>
            <a:off x="914400" y="1447800"/>
            <a:ext cx="7315200" cy="3724275"/>
          </a:xfrm>
          <a:prstGeom prst="rect">
            <a:avLst/>
          </a:prstGeom>
          <a:noFill/>
          <a:ln w="9525">
            <a:noFill/>
            <a:miter lim="800000"/>
            <a:headEnd/>
            <a:tailEnd/>
          </a:ln>
        </p:spPr>
        <p:txBody>
          <a:bodyPr>
            <a:spAutoFit/>
          </a:bodyPr>
          <a:lstStyle/>
          <a:p>
            <a:pPr algn="ctr">
              <a:spcBef>
                <a:spcPct val="50000"/>
              </a:spcBef>
              <a:buClr>
                <a:srgbClr val="CC0000"/>
              </a:buClr>
              <a:buSzPct val="80000"/>
              <a:buFont typeface="Wingdings" pitchFamily="2" charset="2"/>
              <a:buNone/>
              <a:defRPr/>
            </a:pPr>
            <a:r>
              <a:rPr lang="en-US" sz="4400" b="1" i="0" dirty="0">
                <a:solidFill>
                  <a:srgbClr val="FF0000"/>
                </a:solidFill>
                <a:latin typeface="+mn-lt"/>
                <a:cs typeface="+mn-cs"/>
                <a:hlinkClick r:id="rId3"/>
              </a:rPr>
              <a:t>www.adhe.edu</a:t>
            </a:r>
            <a:endParaRPr lang="en-US" sz="4400" b="1" i="0" dirty="0">
              <a:solidFill>
                <a:srgbClr val="FF0000"/>
              </a:solidFill>
              <a:latin typeface="+mn-lt"/>
              <a:cs typeface="+mn-cs"/>
            </a:endParaRPr>
          </a:p>
          <a:p>
            <a:pPr algn="ctr">
              <a:spcBef>
                <a:spcPct val="50000"/>
              </a:spcBef>
              <a:buClr>
                <a:srgbClr val="CC0000"/>
              </a:buClr>
              <a:buSzPct val="80000"/>
              <a:buFont typeface="Wingdings" pitchFamily="2" charset="2"/>
              <a:buNone/>
              <a:defRPr/>
            </a:pPr>
            <a:r>
              <a:rPr lang="en-US" sz="2800" b="1" i="0" dirty="0">
                <a:latin typeface="+mn-lt"/>
                <a:cs typeface="+mn-cs"/>
              </a:rPr>
              <a:t>Financial Aid Division</a:t>
            </a:r>
          </a:p>
          <a:p>
            <a:pPr algn="ctr">
              <a:spcBef>
                <a:spcPct val="50000"/>
              </a:spcBef>
              <a:buClr>
                <a:srgbClr val="CC0000"/>
              </a:buClr>
              <a:buSzPct val="80000"/>
              <a:buFont typeface="Wingdings" pitchFamily="2" charset="2"/>
              <a:buNone/>
              <a:defRPr/>
            </a:pPr>
            <a:endParaRPr lang="en-US" sz="2800" b="1" i="0" dirty="0">
              <a:latin typeface="+mn-lt"/>
              <a:cs typeface="+mn-cs"/>
            </a:endParaRPr>
          </a:p>
          <a:p>
            <a:pPr algn="ctr">
              <a:spcBef>
                <a:spcPct val="50000"/>
              </a:spcBef>
              <a:buClr>
                <a:srgbClr val="CC0000"/>
              </a:buClr>
              <a:buSzPct val="80000"/>
              <a:buFont typeface="Wingdings" pitchFamily="2" charset="2"/>
              <a:buNone/>
              <a:defRPr/>
            </a:pPr>
            <a:r>
              <a:rPr lang="en-US" sz="2800" b="1" i="0" dirty="0">
                <a:latin typeface="+mn-lt"/>
                <a:cs typeface="+mn-cs"/>
              </a:rPr>
              <a:t>Or send an email to: </a:t>
            </a:r>
          </a:p>
          <a:p>
            <a:pPr algn="ctr">
              <a:spcBef>
                <a:spcPct val="50000"/>
              </a:spcBef>
              <a:buClr>
                <a:srgbClr val="CC0000"/>
              </a:buClr>
              <a:buSzPct val="80000"/>
              <a:buFont typeface="Wingdings" pitchFamily="2" charset="2"/>
              <a:buNone/>
              <a:defRPr/>
            </a:pPr>
            <a:r>
              <a:rPr lang="en-US" sz="4400" b="1" i="0" dirty="0">
                <a:latin typeface="+mn-lt"/>
                <a:cs typeface="+mn-cs"/>
              </a:rPr>
              <a:t>finaid@adhe.edu</a:t>
            </a:r>
          </a:p>
        </p:txBody>
      </p:sp>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p:nvPr>
        </p:nvSpPr>
        <p:spPr>
          <a:xfrm>
            <a:off x="457200" y="1676400"/>
            <a:ext cx="8229600" cy="4449763"/>
          </a:xfrm>
        </p:spPr>
        <p:txBody>
          <a:bodyPr>
            <a:normAutofit/>
          </a:bodyPr>
          <a:lstStyle/>
          <a:p>
            <a:pPr marL="457200" indent="-457200" eaLnBrk="1" fontAlgn="auto" hangingPunct="1">
              <a:spcBef>
                <a:spcPts val="0"/>
              </a:spcBef>
              <a:spcAft>
                <a:spcPts val="1200"/>
              </a:spcAft>
              <a:buFont typeface="Wingdings" pitchFamily="2" charset="2"/>
              <a:buChar char="Ø"/>
              <a:defRPr/>
            </a:pPr>
            <a:r>
              <a:rPr lang="en-US" sz="2800" dirty="0"/>
              <a:t>Create a Calendar for deadlines</a:t>
            </a:r>
          </a:p>
          <a:p>
            <a:pPr marL="457200" indent="-457200" eaLnBrk="1" fontAlgn="auto" hangingPunct="1">
              <a:spcBef>
                <a:spcPts val="0"/>
              </a:spcBef>
              <a:spcAft>
                <a:spcPts val="1200"/>
              </a:spcAft>
              <a:buFont typeface="Wingdings" pitchFamily="2" charset="2"/>
              <a:buChar char="Ø"/>
              <a:defRPr/>
            </a:pPr>
            <a:r>
              <a:rPr lang="en-US" sz="2800" dirty="0"/>
              <a:t>Read your all of your mail and email</a:t>
            </a:r>
          </a:p>
          <a:p>
            <a:pPr marL="457200" indent="-457200" eaLnBrk="1" fontAlgn="auto" hangingPunct="1">
              <a:spcBef>
                <a:spcPts val="0"/>
              </a:spcBef>
              <a:spcAft>
                <a:spcPts val="1200"/>
              </a:spcAft>
              <a:buFont typeface="Wingdings" pitchFamily="2" charset="2"/>
              <a:buChar char="Ø"/>
              <a:defRPr/>
            </a:pPr>
            <a:r>
              <a:rPr lang="en-US" sz="2800" dirty="0"/>
              <a:t>Know what your scholarship will pay for &amp; how to maintain eligibility</a:t>
            </a:r>
          </a:p>
          <a:p>
            <a:pPr marL="457200" indent="-457200" eaLnBrk="1" fontAlgn="auto" hangingPunct="1">
              <a:spcBef>
                <a:spcPts val="0"/>
              </a:spcBef>
              <a:spcAft>
                <a:spcPts val="1200"/>
              </a:spcAft>
              <a:buFont typeface="Wingdings" pitchFamily="2" charset="2"/>
              <a:buChar char="Ø"/>
              <a:defRPr/>
            </a:pPr>
            <a:r>
              <a:rPr lang="en-US" sz="2800" dirty="0"/>
              <a:t>Communicate with scholarship providers</a:t>
            </a:r>
          </a:p>
          <a:p>
            <a:pPr marL="457200" indent="-457200" eaLnBrk="1" fontAlgn="auto" hangingPunct="1">
              <a:spcBef>
                <a:spcPts val="0"/>
              </a:spcBef>
              <a:spcAft>
                <a:spcPts val="1200"/>
              </a:spcAft>
              <a:buFont typeface="Wingdings" pitchFamily="2" charset="2"/>
              <a:buChar char="Ø"/>
              <a:defRPr/>
            </a:pPr>
            <a:r>
              <a:rPr lang="en-US" sz="2800" dirty="0"/>
              <a:t>If you have questions, ask a financial aid professional or call ADHE</a:t>
            </a:r>
          </a:p>
          <a:p>
            <a:pPr marL="365760" indent="-256032" eaLnBrk="1" fontAlgn="auto" hangingPunct="1">
              <a:spcAft>
                <a:spcPts val="0"/>
              </a:spcAft>
              <a:buFont typeface="Arial" charset="0"/>
              <a:buNone/>
              <a:defRPr/>
            </a:pPr>
            <a:endParaRPr lang="en-US" sz="2800" b="1" dirty="0"/>
          </a:p>
          <a:p>
            <a:pPr marL="365760" indent="-256032" eaLnBrk="1" fontAlgn="auto" hangingPunct="1">
              <a:spcAft>
                <a:spcPts val="0"/>
              </a:spcAft>
              <a:buFont typeface="Arial" charset="0"/>
              <a:buNone/>
              <a:defRPr/>
            </a:pPr>
            <a:endParaRPr lang="en-US" sz="2800" dirty="0"/>
          </a:p>
        </p:txBody>
      </p:sp>
      <p:sp>
        <p:nvSpPr>
          <p:cNvPr id="48130" name="Rectangle 2"/>
          <p:cNvSpPr>
            <a:spLocks noGrp="1" noChangeArrowheads="1"/>
          </p:cNvSpPr>
          <p:nvPr>
            <p:ph type="title" idx="4294967295"/>
          </p:nvPr>
        </p:nvSpPr>
        <p:spPr>
          <a:xfrm>
            <a:off x="0" y="0"/>
            <a:ext cx="9144000" cy="920750"/>
          </a:xfrm>
        </p:spPr>
        <p:txBody>
          <a:bodyPr/>
          <a:lstStyle/>
          <a:p>
            <a:pPr algn="ctr" eaLnBrk="1" fontAlgn="auto" hangingPunct="1">
              <a:spcAft>
                <a:spcPts val="0"/>
              </a:spcAft>
              <a:defRPr/>
            </a:pPr>
            <a:r>
              <a:rPr lang="en-US" sz="3200" dirty="0">
                <a:solidFill>
                  <a:schemeClr val="tx1"/>
                </a:solidFill>
              </a:rPr>
              <a:t>Don’t forget to:</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ctrTitle" idx="4294967295"/>
          </p:nvPr>
        </p:nvSpPr>
        <p:spPr>
          <a:xfrm>
            <a:off x="1828800" y="1143000"/>
            <a:ext cx="7315200" cy="2457450"/>
          </a:xfrm>
        </p:spPr>
        <p:txBody>
          <a:bodyPr/>
          <a:lstStyle/>
          <a:p>
            <a:pPr eaLnBrk="1" fontAlgn="auto" hangingPunct="1">
              <a:spcAft>
                <a:spcPts val="0"/>
              </a:spcAft>
              <a:defRPr/>
            </a:pPr>
            <a:r>
              <a:rPr lang="en-US"/>
              <a:t>There’s a world of scholarships available…</a:t>
            </a:r>
          </a:p>
        </p:txBody>
      </p:sp>
      <p:pic>
        <p:nvPicPr>
          <p:cNvPr id="56323" name="Picture 2" descr="C:\Users\nsmith\AppData\Local\Microsoft\Windows\Temporary Internet Files\Content.IE5\8HZKLNWV\MP900444203[1].jpg"/>
          <p:cNvPicPr>
            <a:picLocks noChangeAspect="1" noChangeArrowheads="1"/>
          </p:cNvPicPr>
          <p:nvPr/>
        </p:nvPicPr>
        <p:blipFill>
          <a:blip r:embed="rId3" cstate="print"/>
          <a:srcRect/>
          <a:stretch>
            <a:fillRect/>
          </a:stretch>
        </p:blipFill>
        <p:spPr bwMode="auto">
          <a:xfrm>
            <a:off x="2971800" y="3276600"/>
            <a:ext cx="3897313" cy="2590800"/>
          </a:xfrm>
          <a:prstGeom prst="rect">
            <a:avLst/>
          </a:prstGeom>
          <a:noFill/>
          <a:ln w="9525">
            <a:noFill/>
            <a:miter lim="800000"/>
            <a:headEnd/>
            <a:tailEnd/>
          </a:ln>
        </p:spPr>
      </p:pic>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news_aloe_over">
            <a:hlinkClick r:id="rId3"/>
          </p:cNvPr>
          <p:cNvPicPr>
            <a:picLocks noChangeAspect="1" noChangeArrowheads="1"/>
          </p:cNvPicPr>
          <p:nvPr/>
        </p:nvPicPr>
        <p:blipFill>
          <a:blip r:embed="rId4" cstate="print"/>
          <a:srcRect/>
          <a:stretch>
            <a:fillRect/>
          </a:stretch>
        </p:blipFill>
        <p:spPr bwMode="auto">
          <a:xfrm>
            <a:off x="0" y="533400"/>
            <a:ext cx="2190750" cy="1524000"/>
          </a:xfrm>
          <a:prstGeom prst="rect">
            <a:avLst/>
          </a:prstGeom>
          <a:noFill/>
          <a:ln w="9525">
            <a:noFill/>
            <a:miter lim="800000"/>
            <a:headEnd/>
            <a:tailEnd/>
          </a:ln>
        </p:spPr>
      </p:pic>
      <p:pic>
        <p:nvPicPr>
          <p:cNvPr id="57347" name="Picture 6" descr="gotmilk logo">
            <a:hlinkClick r:id="rId5"/>
          </p:cNvPr>
          <p:cNvPicPr>
            <a:picLocks noChangeAspect="1" noChangeArrowheads="1"/>
          </p:cNvPicPr>
          <p:nvPr/>
        </p:nvPicPr>
        <p:blipFill>
          <a:blip r:embed="rId6" cstate="print"/>
          <a:srcRect/>
          <a:stretch>
            <a:fillRect/>
          </a:stretch>
        </p:blipFill>
        <p:spPr bwMode="auto">
          <a:xfrm>
            <a:off x="4648200" y="304800"/>
            <a:ext cx="2228850" cy="1485900"/>
          </a:xfrm>
          <a:prstGeom prst="rect">
            <a:avLst/>
          </a:prstGeom>
          <a:noFill/>
          <a:ln w="9525">
            <a:noFill/>
            <a:miter lim="800000"/>
            <a:headEnd/>
            <a:tailEnd/>
          </a:ln>
        </p:spPr>
      </p:pic>
      <p:pic>
        <p:nvPicPr>
          <p:cNvPr id="57348" name="Picture 7" descr="State Farm Insurance"/>
          <p:cNvPicPr>
            <a:picLocks noChangeAspect="1" noChangeArrowheads="1"/>
          </p:cNvPicPr>
          <p:nvPr/>
        </p:nvPicPr>
        <p:blipFill>
          <a:blip r:embed="rId7" cstate="print"/>
          <a:srcRect/>
          <a:stretch>
            <a:fillRect/>
          </a:stretch>
        </p:blipFill>
        <p:spPr bwMode="auto">
          <a:xfrm>
            <a:off x="7162800" y="609600"/>
            <a:ext cx="1651000" cy="1468438"/>
          </a:xfrm>
          <a:prstGeom prst="rect">
            <a:avLst/>
          </a:prstGeom>
          <a:noFill/>
          <a:ln w="9525">
            <a:noFill/>
            <a:miter lim="800000"/>
            <a:headEnd/>
            <a:tailEnd/>
          </a:ln>
        </p:spPr>
      </p:pic>
      <p:pic>
        <p:nvPicPr>
          <p:cNvPr id="57349" name="Picture 9" descr="Kmart">
            <a:hlinkClick r:id="rId8"/>
          </p:cNvPr>
          <p:cNvPicPr>
            <a:picLocks noChangeAspect="1" noChangeArrowheads="1"/>
          </p:cNvPicPr>
          <p:nvPr/>
        </p:nvPicPr>
        <p:blipFill>
          <a:blip r:embed="rId9" cstate="print"/>
          <a:srcRect/>
          <a:stretch>
            <a:fillRect/>
          </a:stretch>
        </p:blipFill>
        <p:spPr bwMode="auto">
          <a:xfrm>
            <a:off x="4191000" y="2209800"/>
            <a:ext cx="996950" cy="781050"/>
          </a:xfrm>
          <a:prstGeom prst="rect">
            <a:avLst/>
          </a:prstGeom>
          <a:noFill/>
          <a:ln w="9525">
            <a:noFill/>
            <a:miter lim="800000"/>
            <a:headEnd/>
            <a:tailEnd/>
          </a:ln>
        </p:spPr>
      </p:pic>
      <p:pic>
        <p:nvPicPr>
          <p:cNvPr id="57350" name="Picture 10" descr="Wal-Mart. Always Low Prices. Always.">
            <a:hlinkClick r:id="rId10"/>
          </p:cNvPr>
          <p:cNvPicPr>
            <a:picLocks noChangeAspect="1" noChangeArrowheads="1"/>
          </p:cNvPicPr>
          <p:nvPr/>
        </p:nvPicPr>
        <p:blipFill>
          <a:blip r:embed="rId11" cstate="print"/>
          <a:srcRect/>
          <a:stretch>
            <a:fillRect/>
          </a:stretch>
        </p:blipFill>
        <p:spPr bwMode="auto">
          <a:xfrm>
            <a:off x="6324600" y="2362200"/>
            <a:ext cx="2857500" cy="838200"/>
          </a:xfrm>
          <a:prstGeom prst="rect">
            <a:avLst/>
          </a:prstGeom>
          <a:noFill/>
          <a:ln w="9525">
            <a:noFill/>
            <a:miter lim="800000"/>
            <a:headEnd/>
            <a:tailEnd/>
          </a:ln>
        </p:spPr>
      </p:pic>
      <p:pic>
        <p:nvPicPr>
          <p:cNvPr id="57351" name="Picture 12" descr="GM Cars Corporate Website">
            <a:hlinkClick r:id="rId12"/>
          </p:cNvPr>
          <p:cNvPicPr>
            <a:picLocks noChangeAspect="1" noChangeArrowheads="1"/>
          </p:cNvPicPr>
          <p:nvPr/>
        </p:nvPicPr>
        <p:blipFill>
          <a:blip r:embed="rId13" cstate="print"/>
          <a:srcRect/>
          <a:stretch>
            <a:fillRect/>
          </a:stretch>
        </p:blipFill>
        <p:spPr bwMode="auto">
          <a:xfrm>
            <a:off x="5334000" y="2971800"/>
            <a:ext cx="838200" cy="838200"/>
          </a:xfrm>
          <a:prstGeom prst="rect">
            <a:avLst/>
          </a:prstGeom>
          <a:noFill/>
          <a:ln w="9525">
            <a:noFill/>
            <a:miter lim="800000"/>
            <a:headEnd/>
            <a:tailEnd/>
          </a:ln>
        </p:spPr>
      </p:pic>
      <p:pic>
        <p:nvPicPr>
          <p:cNvPr id="57352" name="Picture 14" descr="logo"/>
          <p:cNvPicPr>
            <a:picLocks noChangeAspect="1" noChangeArrowheads="1"/>
          </p:cNvPicPr>
          <p:nvPr/>
        </p:nvPicPr>
        <p:blipFill>
          <a:blip r:embed="rId14" cstate="print"/>
          <a:srcRect/>
          <a:stretch>
            <a:fillRect/>
          </a:stretch>
        </p:blipFill>
        <p:spPr bwMode="auto">
          <a:xfrm>
            <a:off x="2438400" y="3200400"/>
            <a:ext cx="1847850" cy="676275"/>
          </a:xfrm>
          <a:prstGeom prst="rect">
            <a:avLst/>
          </a:prstGeom>
          <a:noFill/>
          <a:ln w="9525">
            <a:noFill/>
            <a:miter lim="800000"/>
            <a:headEnd/>
            <a:tailEnd/>
          </a:ln>
        </p:spPr>
      </p:pic>
      <p:pic>
        <p:nvPicPr>
          <p:cNvPr id="57353" name="Picture 15" descr="arch"/>
          <p:cNvPicPr>
            <a:picLocks noChangeAspect="1" noChangeArrowheads="1"/>
          </p:cNvPicPr>
          <p:nvPr/>
        </p:nvPicPr>
        <p:blipFill>
          <a:blip r:embed="rId15" cstate="print"/>
          <a:srcRect/>
          <a:stretch>
            <a:fillRect/>
          </a:stretch>
        </p:blipFill>
        <p:spPr bwMode="auto">
          <a:xfrm>
            <a:off x="4800600" y="5715000"/>
            <a:ext cx="1377950" cy="1025525"/>
          </a:xfrm>
          <a:prstGeom prst="rect">
            <a:avLst/>
          </a:prstGeom>
          <a:noFill/>
          <a:ln w="9525">
            <a:noFill/>
            <a:miter lim="800000"/>
            <a:headEnd/>
            <a:tailEnd/>
          </a:ln>
        </p:spPr>
      </p:pic>
      <p:pic>
        <p:nvPicPr>
          <p:cNvPr id="57354" name="Picture 17" descr="nav081004_logo_on">
            <a:hlinkClick r:id="rId16"/>
          </p:cNvPr>
          <p:cNvPicPr>
            <a:picLocks noChangeAspect="1" noChangeArrowheads="1"/>
          </p:cNvPicPr>
          <p:nvPr/>
        </p:nvPicPr>
        <p:blipFill>
          <a:blip r:embed="rId17" cstate="print"/>
          <a:srcRect/>
          <a:stretch>
            <a:fillRect/>
          </a:stretch>
        </p:blipFill>
        <p:spPr bwMode="auto">
          <a:xfrm>
            <a:off x="4114800" y="4038600"/>
            <a:ext cx="1638300" cy="857250"/>
          </a:xfrm>
          <a:prstGeom prst="rect">
            <a:avLst/>
          </a:prstGeom>
          <a:noFill/>
          <a:ln w="9525">
            <a:noFill/>
            <a:miter lim="800000"/>
            <a:headEnd/>
            <a:tailEnd/>
          </a:ln>
        </p:spPr>
      </p:pic>
      <p:pic>
        <p:nvPicPr>
          <p:cNvPr id="57355" name="Picture 18" descr="clear_cards_07"/>
          <p:cNvPicPr>
            <a:picLocks noChangeAspect="1" noChangeArrowheads="1"/>
          </p:cNvPicPr>
          <p:nvPr/>
        </p:nvPicPr>
        <p:blipFill>
          <a:blip r:embed="rId18" cstate="print"/>
          <a:srcRect/>
          <a:stretch>
            <a:fillRect/>
          </a:stretch>
        </p:blipFill>
        <p:spPr bwMode="auto">
          <a:xfrm>
            <a:off x="5943600" y="4724400"/>
            <a:ext cx="1495425" cy="790575"/>
          </a:xfrm>
          <a:prstGeom prst="rect">
            <a:avLst/>
          </a:prstGeom>
          <a:noFill/>
          <a:ln w="9525">
            <a:noFill/>
            <a:miter lim="800000"/>
            <a:headEnd/>
            <a:tailEnd/>
          </a:ln>
        </p:spPr>
      </p:pic>
      <p:pic>
        <p:nvPicPr>
          <p:cNvPr id="57356" name="Picture 21" descr="hed"/>
          <p:cNvPicPr>
            <a:picLocks noChangeAspect="1" noChangeArrowheads="1"/>
          </p:cNvPicPr>
          <p:nvPr/>
        </p:nvPicPr>
        <p:blipFill>
          <a:blip r:embed="rId19" cstate="print"/>
          <a:srcRect/>
          <a:stretch>
            <a:fillRect/>
          </a:stretch>
        </p:blipFill>
        <p:spPr bwMode="auto">
          <a:xfrm>
            <a:off x="0" y="4114800"/>
            <a:ext cx="3200400" cy="1457325"/>
          </a:xfrm>
          <a:prstGeom prst="rect">
            <a:avLst/>
          </a:prstGeom>
          <a:noFill/>
          <a:ln w="9525">
            <a:noFill/>
            <a:miter lim="800000"/>
            <a:headEnd/>
            <a:tailEnd/>
          </a:ln>
        </p:spPr>
      </p:pic>
      <p:pic>
        <p:nvPicPr>
          <p:cNvPr id="57357" name="Picture 20" descr="http://tbn1.google.com/images?q=tbn:9gW5CDYucVsJeM:http://www.comunicacioncorporativa.es/files/image/Burger%2520King%2520Logo.jpg">
            <a:hlinkClick r:id="rId20"/>
          </p:cNvPr>
          <p:cNvPicPr>
            <a:picLocks noChangeAspect="1" noChangeArrowheads="1"/>
          </p:cNvPicPr>
          <p:nvPr/>
        </p:nvPicPr>
        <p:blipFill>
          <a:blip r:embed="rId21" cstate="print"/>
          <a:srcRect/>
          <a:stretch>
            <a:fillRect/>
          </a:stretch>
        </p:blipFill>
        <p:spPr bwMode="auto">
          <a:xfrm>
            <a:off x="7543800" y="5257800"/>
            <a:ext cx="1323975" cy="1343025"/>
          </a:xfrm>
          <a:prstGeom prst="rect">
            <a:avLst/>
          </a:prstGeom>
          <a:noFill/>
          <a:ln w="9525">
            <a:noFill/>
            <a:miter lim="800000"/>
            <a:headEnd/>
            <a:tailEnd/>
          </a:ln>
        </p:spPr>
      </p:pic>
      <p:pic>
        <p:nvPicPr>
          <p:cNvPr id="57358" name="Picture 22" descr="http://www.goldentriangleevents.com/newevents.html">
            <a:hlinkClick r:id="rId22"/>
          </p:cNvPr>
          <p:cNvPicPr>
            <a:picLocks noChangeAspect="1" noChangeArrowheads="1"/>
          </p:cNvPicPr>
          <p:nvPr/>
        </p:nvPicPr>
        <p:blipFill>
          <a:blip r:embed="rId23" cstate="print"/>
          <a:srcRect/>
          <a:stretch>
            <a:fillRect/>
          </a:stretch>
        </p:blipFill>
        <p:spPr bwMode="auto">
          <a:xfrm>
            <a:off x="2362200" y="1981200"/>
            <a:ext cx="1428750" cy="1076325"/>
          </a:xfrm>
          <a:prstGeom prst="rect">
            <a:avLst/>
          </a:prstGeom>
          <a:noFill/>
          <a:ln w="9525">
            <a:noFill/>
            <a:miter lim="800000"/>
            <a:headEnd/>
            <a:tailEnd/>
          </a:ln>
        </p:spPr>
      </p:pic>
      <p:pic>
        <p:nvPicPr>
          <p:cNvPr id="57359" name="Picture 24" descr="http://www.eteamz.com/ColumbiaCocaCola/">
            <a:hlinkClick r:id="rId24"/>
          </p:cNvPr>
          <p:cNvPicPr>
            <a:picLocks noChangeAspect="1" noChangeArrowheads="1"/>
          </p:cNvPicPr>
          <p:nvPr/>
        </p:nvPicPr>
        <p:blipFill>
          <a:blip r:embed="rId25" cstate="print"/>
          <a:srcRect/>
          <a:stretch>
            <a:fillRect/>
          </a:stretch>
        </p:blipFill>
        <p:spPr bwMode="auto">
          <a:xfrm>
            <a:off x="2590800" y="304800"/>
            <a:ext cx="1524000" cy="1524000"/>
          </a:xfrm>
          <a:prstGeom prst="rect">
            <a:avLst/>
          </a:prstGeom>
          <a:noFill/>
          <a:ln w="9525">
            <a:noFill/>
            <a:miter lim="800000"/>
            <a:headEnd/>
            <a:tailEnd/>
          </a:ln>
        </p:spPr>
      </p:pic>
      <p:pic>
        <p:nvPicPr>
          <p:cNvPr id="57360" name="Picture 26" descr="http://www.onlyalumni.com/image/1/walgreens-logo">
            <a:hlinkClick r:id="rId26"/>
          </p:cNvPr>
          <p:cNvPicPr>
            <a:picLocks noChangeAspect="1" noChangeArrowheads="1"/>
          </p:cNvPicPr>
          <p:nvPr/>
        </p:nvPicPr>
        <p:blipFill>
          <a:blip r:embed="rId27" cstate="print"/>
          <a:srcRect/>
          <a:stretch>
            <a:fillRect/>
          </a:stretch>
        </p:blipFill>
        <p:spPr bwMode="auto">
          <a:xfrm>
            <a:off x="152400" y="2286000"/>
            <a:ext cx="1600200" cy="1600200"/>
          </a:xfrm>
          <a:prstGeom prst="rect">
            <a:avLst/>
          </a:prstGeom>
          <a:noFill/>
          <a:ln w="9525">
            <a:noFill/>
            <a:miter lim="800000"/>
            <a:headEnd/>
            <a:tailEnd/>
          </a:ln>
        </p:spPr>
      </p:pic>
      <p:pic>
        <p:nvPicPr>
          <p:cNvPr id="57361" name="Picture 28" descr="http://www.cambridgeroofing.ca/home.html">
            <a:hlinkClick r:id="rId28"/>
          </p:cNvPr>
          <p:cNvPicPr>
            <a:picLocks noChangeAspect="1" noChangeArrowheads="1"/>
          </p:cNvPicPr>
          <p:nvPr/>
        </p:nvPicPr>
        <p:blipFill>
          <a:blip r:embed="rId29" cstate="print"/>
          <a:srcRect/>
          <a:stretch>
            <a:fillRect/>
          </a:stretch>
        </p:blipFill>
        <p:spPr bwMode="auto">
          <a:xfrm>
            <a:off x="7467600" y="3429000"/>
            <a:ext cx="1362075" cy="857250"/>
          </a:xfrm>
          <a:prstGeom prst="rect">
            <a:avLst/>
          </a:prstGeom>
          <a:noFill/>
          <a:ln w="9525">
            <a:noFill/>
            <a:miter lim="800000"/>
            <a:headEnd/>
            <a:tailEnd/>
          </a:ln>
        </p:spPr>
      </p:pic>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logo_sub"/>
          <p:cNvPicPr>
            <a:picLocks noChangeAspect="1" noChangeArrowheads="1"/>
          </p:cNvPicPr>
          <p:nvPr/>
        </p:nvPicPr>
        <p:blipFill>
          <a:blip r:embed="rId3" cstate="print"/>
          <a:srcRect/>
          <a:stretch>
            <a:fillRect/>
          </a:stretch>
        </p:blipFill>
        <p:spPr bwMode="auto">
          <a:xfrm>
            <a:off x="304800" y="381000"/>
            <a:ext cx="3527425" cy="1035050"/>
          </a:xfrm>
          <a:prstGeom prst="rect">
            <a:avLst/>
          </a:prstGeom>
          <a:noFill/>
          <a:ln w="9525">
            <a:noFill/>
            <a:miter lim="800000"/>
            <a:headEnd/>
            <a:tailEnd/>
          </a:ln>
        </p:spPr>
      </p:pic>
      <p:pic>
        <p:nvPicPr>
          <p:cNvPr id="58371" name="Picture 6" descr="img_homebluebox60x60onblue"/>
          <p:cNvPicPr>
            <a:picLocks noChangeAspect="1" noChangeArrowheads="1"/>
          </p:cNvPicPr>
          <p:nvPr/>
        </p:nvPicPr>
        <p:blipFill>
          <a:blip r:embed="rId4" cstate="print"/>
          <a:srcRect/>
          <a:stretch>
            <a:fillRect/>
          </a:stretch>
        </p:blipFill>
        <p:spPr bwMode="auto">
          <a:xfrm>
            <a:off x="4495800" y="304800"/>
            <a:ext cx="901700" cy="673100"/>
          </a:xfrm>
          <a:prstGeom prst="rect">
            <a:avLst/>
          </a:prstGeom>
          <a:noFill/>
          <a:ln w="9525">
            <a:noFill/>
            <a:miter lim="800000"/>
            <a:headEnd/>
            <a:tailEnd/>
          </a:ln>
        </p:spPr>
      </p:pic>
      <p:pic>
        <p:nvPicPr>
          <p:cNvPr id="58372" name="Picture 7" descr="logo-solo"/>
          <p:cNvPicPr>
            <a:picLocks noChangeAspect="1" noChangeArrowheads="1"/>
          </p:cNvPicPr>
          <p:nvPr/>
        </p:nvPicPr>
        <p:blipFill>
          <a:blip r:embed="rId5" cstate="print"/>
          <a:srcRect/>
          <a:stretch>
            <a:fillRect/>
          </a:stretch>
        </p:blipFill>
        <p:spPr bwMode="auto">
          <a:xfrm>
            <a:off x="5513388" y="631825"/>
            <a:ext cx="1600200" cy="647700"/>
          </a:xfrm>
          <a:prstGeom prst="rect">
            <a:avLst/>
          </a:prstGeom>
          <a:noFill/>
          <a:ln w="9525">
            <a:noFill/>
            <a:miter lim="800000"/>
            <a:headEnd/>
            <a:tailEnd/>
          </a:ln>
        </p:spPr>
      </p:pic>
      <p:pic>
        <p:nvPicPr>
          <p:cNvPr id="58373" name="Picture 8" descr="newpageheader_v3">
            <a:hlinkClick r:id="rId6"/>
          </p:cNvPr>
          <p:cNvPicPr>
            <a:picLocks noChangeAspect="1" noChangeArrowheads="1"/>
          </p:cNvPicPr>
          <p:nvPr/>
        </p:nvPicPr>
        <p:blipFill>
          <a:blip r:embed="rId7" cstate="print"/>
          <a:srcRect/>
          <a:stretch>
            <a:fillRect/>
          </a:stretch>
        </p:blipFill>
        <p:spPr bwMode="auto">
          <a:xfrm>
            <a:off x="4495800" y="5867400"/>
            <a:ext cx="4546600" cy="714375"/>
          </a:xfrm>
          <a:prstGeom prst="rect">
            <a:avLst/>
          </a:prstGeom>
          <a:noFill/>
          <a:ln w="9525">
            <a:noFill/>
            <a:miter lim="800000"/>
            <a:headEnd/>
            <a:tailEnd/>
          </a:ln>
        </p:spPr>
      </p:pic>
      <p:pic>
        <p:nvPicPr>
          <p:cNvPr id="58374" name="Picture 9" descr="Amsoil"/>
          <p:cNvPicPr>
            <a:picLocks noChangeAspect="1" noChangeArrowheads="1"/>
          </p:cNvPicPr>
          <p:nvPr/>
        </p:nvPicPr>
        <p:blipFill>
          <a:blip r:embed="rId8" cstate="print"/>
          <a:srcRect/>
          <a:stretch>
            <a:fillRect/>
          </a:stretch>
        </p:blipFill>
        <p:spPr bwMode="auto">
          <a:xfrm>
            <a:off x="4267200" y="1582738"/>
            <a:ext cx="2305050" cy="701675"/>
          </a:xfrm>
          <a:prstGeom prst="rect">
            <a:avLst/>
          </a:prstGeom>
          <a:noFill/>
          <a:ln w="9525">
            <a:noFill/>
            <a:miter lim="800000"/>
            <a:headEnd/>
            <a:tailEnd/>
          </a:ln>
        </p:spPr>
      </p:pic>
      <p:pic>
        <p:nvPicPr>
          <p:cNvPr id="58375" name="Picture 10" descr="header"/>
          <p:cNvPicPr>
            <a:picLocks noChangeAspect="1" noChangeArrowheads="1"/>
          </p:cNvPicPr>
          <p:nvPr/>
        </p:nvPicPr>
        <p:blipFill>
          <a:blip r:embed="rId9" cstate="print"/>
          <a:srcRect r="46341"/>
          <a:stretch>
            <a:fillRect/>
          </a:stretch>
        </p:blipFill>
        <p:spPr bwMode="auto">
          <a:xfrm>
            <a:off x="2438400" y="1066800"/>
            <a:ext cx="1676400" cy="590550"/>
          </a:xfrm>
          <a:prstGeom prst="rect">
            <a:avLst/>
          </a:prstGeom>
          <a:noFill/>
          <a:ln w="9525">
            <a:noFill/>
            <a:miter lim="800000"/>
            <a:headEnd/>
            <a:tailEnd/>
          </a:ln>
        </p:spPr>
      </p:pic>
      <p:pic>
        <p:nvPicPr>
          <p:cNvPr id="58376" name="Picture 11" descr="prufnlogo">
            <a:hlinkClick r:id="rId10"/>
          </p:cNvPr>
          <p:cNvPicPr>
            <a:picLocks noChangeAspect="1" noChangeArrowheads="1"/>
          </p:cNvPicPr>
          <p:nvPr/>
        </p:nvPicPr>
        <p:blipFill>
          <a:blip r:embed="rId11" cstate="print"/>
          <a:srcRect/>
          <a:stretch>
            <a:fillRect/>
          </a:stretch>
        </p:blipFill>
        <p:spPr bwMode="auto">
          <a:xfrm>
            <a:off x="2743200" y="2438400"/>
            <a:ext cx="2476500" cy="485775"/>
          </a:xfrm>
          <a:prstGeom prst="rect">
            <a:avLst/>
          </a:prstGeom>
          <a:noFill/>
          <a:ln w="9525">
            <a:noFill/>
            <a:miter lim="800000"/>
            <a:headEnd/>
            <a:tailEnd/>
          </a:ln>
        </p:spPr>
      </p:pic>
      <p:pic>
        <p:nvPicPr>
          <p:cNvPr id="58377" name="Picture 12" descr="lgo_tylenol"/>
          <p:cNvPicPr>
            <a:picLocks noChangeAspect="1" noChangeArrowheads="1"/>
          </p:cNvPicPr>
          <p:nvPr/>
        </p:nvPicPr>
        <p:blipFill>
          <a:blip r:embed="rId12" cstate="print"/>
          <a:srcRect/>
          <a:stretch>
            <a:fillRect/>
          </a:stretch>
        </p:blipFill>
        <p:spPr bwMode="auto">
          <a:xfrm>
            <a:off x="7543800" y="0"/>
            <a:ext cx="1365250" cy="666750"/>
          </a:xfrm>
          <a:prstGeom prst="rect">
            <a:avLst/>
          </a:prstGeom>
          <a:noFill/>
          <a:ln w="9525">
            <a:noFill/>
            <a:miter lim="800000"/>
            <a:headEnd/>
            <a:tailEnd/>
          </a:ln>
        </p:spPr>
      </p:pic>
      <p:pic>
        <p:nvPicPr>
          <p:cNvPr id="58378" name="Picture 13" descr="standard">
            <a:hlinkClick r:id="rId13"/>
          </p:cNvPr>
          <p:cNvPicPr>
            <a:picLocks noChangeAspect="1" noChangeArrowheads="1"/>
          </p:cNvPicPr>
          <p:nvPr/>
        </p:nvPicPr>
        <p:blipFill>
          <a:blip r:embed="rId14" cstate="print"/>
          <a:srcRect/>
          <a:stretch>
            <a:fillRect/>
          </a:stretch>
        </p:blipFill>
        <p:spPr bwMode="auto">
          <a:xfrm>
            <a:off x="6988175" y="1422400"/>
            <a:ext cx="2155825" cy="847725"/>
          </a:xfrm>
          <a:prstGeom prst="rect">
            <a:avLst/>
          </a:prstGeom>
          <a:noFill/>
          <a:ln w="9525">
            <a:noFill/>
            <a:miter lim="800000"/>
            <a:headEnd/>
            <a:tailEnd/>
          </a:ln>
        </p:spPr>
      </p:pic>
      <p:pic>
        <p:nvPicPr>
          <p:cNvPr id="58379" name="Picture 15" descr="adhe logo"/>
          <p:cNvPicPr>
            <a:picLocks noChangeAspect="1" noChangeArrowheads="1"/>
          </p:cNvPicPr>
          <p:nvPr/>
        </p:nvPicPr>
        <p:blipFill>
          <a:blip r:embed="rId15" cstate="print"/>
          <a:srcRect/>
          <a:stretch>
            <a:fillRect/>
          </a:stretch>
        </p:blipFill>
        <p:spPr bwMode="auto">
          <a:xfrm>
            <a:off x="152400" y="1676400"/>
            <a:ext cx="1905000" cy="1362075"/>
          </a:xfrm>
          <a:prstGeom prst="rect">
            <a:avLst/>
          </a:prstGeom>
          <a:noFill/>
          <a:ln w="9525">
            <a:noFill/>
            <a:miter lim="800000"/>
            <a:headEnd/>
            <a:tailEnd/>
          </a:ln>
        </p:spPr>
      </p:pic>
      <p:pic>
        <p:nvPicPr>
          <p:cNvPr id="58380" name="Picture 16" descr="Gates Millennium Scholars"/>
          <p:cNvPicPr>
            <a:picLocks noChangeAspect="1" noChangeArrowheads="1"/>
          </p:cNvPicPr>
          <p:nvPr/>
        </p:nvPicPr>
        <p:blipFill>
          <a:blip r:embed="rId16" cstate="print"/>
          <a:srcRect/>
          <a:stretch>
            <a:fillRect/>
          </a:stretch>
        </p:blipFill>
        <p:spPr bwMode="auto">
          <a:xfrm>
            <a:off x="4876800" y="3048000"/>
            <a:ext cx="4057650" cy="742950"/>
          </a:xfrm>
          <a:prstGeom prst="rect">
            <a:avLst/>
          </a:prstGeom>
          <a:noFill/>
          <a:ln w="9525">
            <a:noFill/>
            <a:miter lim="800000"/>
            <a:headEnd/>
            <a:tailEnd/>
          </a:ln>
        </p:spPr>
      </p:pic>
      <p:pic>
        <p:nvPicPr>
          <p:cNvPr id="58381" name="Picture 17" descr="store"/>
          <p:cNvPicPr>
            <a:picLocks noChangeAspect="1" noChangeArrowheads="1"/>
          </p:cNvPicPr>
          <p:nvPr/>
        </p:nvPicPr>
        <p:blipFill>
          <a:blip r:embed="rId17" cstate="print"/>
          <a:srcRect/>
          <a:stretch>
            <a:fillRect/>
          </a:stretch>
        </p:blipFill>
        <p:spPr bwMode="auto">
          <a:xfrm>
            <a:off x="2514600" y="3657600"/>
            <a:ext cx="1714500" cy="1362075"/>
          </a:xfrm>
          <a:prstGeom prst="rect">
            <a:avLst/>
          </a:prstGeom>
          <a:noFill/>
          <a:ln w="9525">
            <a:noFill/>
            <a:miter lim="800000"/>
            <a:headEnd/>
            <a:tailEnd/>
          </a:ln>
        </p:spPr>
      </p:pic>
      <p:pic>
        <p:nvPicPr>
          <p:cNvPr id="58382" name="Picture 18" descr="ASPSF - Arkansas Single Parent Scholarship Fund">
            <a:hlinkClick r:id="rId18"/>
          </p:cNvPr>
          <p:cNvPicPr>
            <a:picLocks noChangeAspect="1" noChangeArrowheads="1"/>
          </p:cNvPicPr>
          <p:nvPr/>
        </p:nvPicPr>
        <p:blipFill>
          <a:blip r:embed="rId19" cstate="print"/>
          <a:srcRect/>
          <a:stretch>
            <a:fillRect/>
          </a:stretch>
        </p:blipFill>
        <p:spPr bwMode="auto">
          <a:xfrm>
            <a:off x="4724400" y="4038600"/>
            <a:ext cx="1905000" cy="1143000"/>
          </a:xfrm>
          <a:prstGeom prst="rect">
            <a:avLst/>
          </a:prstGeom>
          <a:noFill/>
          <a:ln w="9525">
            <a:noFill/>
            <a:miter lim="800000"/>
            <a:headEnd/>
            <a:tailEnd/>
          </a:ln>
        </p:spPr>
      </p:pic>
      <p:pic>
        <p:nvPicPr>
          <p:cNvPr id="58383" name="Picture 19" descr="AAFA Home Page">
            <a:hlinkClick r:id="rId20"/>
          </p:cNvPr>
          <p:cNvPicPr>
            <a:picLocks noChangeAspect="1" noChangeArrowheads="1"/>
          </p:cNvPicPr>
          <p:nvPr/>
        </p:nvPicPr>
        <p:blipFill>
          <a:blip r:embed="rId21"/>
          <a:srcRect/>
          <a:stretch>
            <a:fillRect/>
          </a:stretch>
        </p:blipFill>
        <p:spPr bwMode="auto">
          <a:xfrm>
            <a:off x="4252913" y="2586038"/>
            <a:ext cx="1504950" cy="714375"/>
          </a:xfrm>
          <a:prstGeom prst="rect">
            <a:avLst/>
          </a:prstGeom>
          <a:noFill/>
          <a:ln w="9525">
            <a:noFill/>
            <a:miter lim="800000"/>
            <a:headEnd/>
            <a:tailEnd/>
          </a:ln>
        </p:spPr>
      </p:pic>
      <p:pic>
        <p:nvPicPr>
          <p:cNvPr id="58384" name="Picture 20" descr="AAFA Home Page">
            <a:hlinkClick r:id="rId20"/>
          </p:cNvPr>
          <p:cNvPicPr>
            <a:picLocks noChangeAspect="1" noChangeArrowheads="1"/>
          </p:cNvPicPr>
          <p:nvPr/>
        </p:nvPicPr>
        <p:blipFill>
          <a:blip r:embed="rId21"/>
          <a:srcRect/>
          <a:stretch>
            <a:fillRect/>
          </a:stretch>
        </p:blipFill>
        <p:spPr bwMode="auto">
          <a:xfrm>
            <a:off x="4252913" y="2586038"/>
            <a:ext cx="1504950" cy="714375"/>
          </a:xfrm>
          <a:prstGeom prst="rect">
            <a:avLst/>
          </a:prstGeom>
          <a:noFill/>
          <a:ln w="9525">
            <a:noFill/>
            <a:miter lim="800000"/>
            <a:headEnd/>
            <a:tailEnd/>
          </a:ln>
        </p:spPr>
      </p:pic>
      <p:pic>
        <p:nvPicPr>
          <p:cNvPr id="58385" name="Picture 21" descr="AAFA Home Page">
            <a:hlinkClick r:id="rId20"/>
          </p:cNvPr>
          <p:cNvPicPr>
            <a:picLocks noChangeAspect="1" noChangeArrowheads="1"/>
          </p:cNvPicPr>
          <p:nvPr/>
        </p:nvPicPr>
        <p:blipFill>
          <a:blip r:embed="rId21"/>
          <a:srcRect/>
          <a:stretch>
            <a:fillRect/>
          </a:stretch>
        </p:blipFill>
        <p:spPr bwMode="auto">
          <a:xfrm>
            <a:off x="4252913" y="2586038"/>
            <a:ext cx="1504950" cy="714375"/>
          </a:xfrm>
          <a:prstGeom prst="rect">
            <a:avLst/>
          </a:prstGeom>
          <a:noFill/>
          <a:ln w="9525">
            <a:noFill/>
            <a:miter lim="800000"/>
            <a:headEnd/>
            <a:tailEnd/>
          </a:ln>
        </p:spPr>
      </p:pic>
      <p:pic>
        <p:nvPicPr>
          <p:cNvPr id="58386" name="Picture 22" descr="AAFA Home Page">
            <a:hlinkClick r:id="rId20"/>
          </p:cNvPr>
          <p:cNvPicPr>
            <a:picLocks noChangeAspect="1" noChangeArrowheads="1"/>
          </p:cNvPicPr>
          <p:nvPr/>
        </p:nvPicPr>
        <p:blipFill>
          <a:blip r:embed="rId21"/>
          <a:srcRect/>
          <a:stretch>
            <a:fillRect/>
          </a:stretch>
        </p:blipFill>
        <p:spPr bwMode="auto">
          <a:xfrm>
            <a:off x="4252913" y="2586038"/>
            <a:ext cx="1504950" cy="714375"/>
          </a:xfrm>
          <a:prstGeom prst="rect">
            <a:avLst/>
          </a:prstGeom>
          <a:noFill/>
          <a:ln w="9525">
            <a:noFill/>
            <a:miter lim="800000"/>
            <a:headEnd/>
            <a:tailEnd/>
          </a:ln>
        </p:spPr>
      </p:pic>
      <p:pic>
        <p:nvPicPr>
          <p:cNvPr id="58387" name="Picture 23" descr="AAFA Home Page">
            <a:hlinkClick r:id="rId20"/>
          </p:cNvPr>
          <p:cNvPicPr>
            <a:picLocks noChangeAspect="1" noChangeArrowheads="1"/>
          </p:cNvPicPr>
          <p:nvPr/>
        </p:nvPicPr>
        <p:blipFill>
          <a:blip r:embed="rId21"/>
          <a:srcRect/>
          <a:stretch>
            <a:fillRect/>
          </a:stretch>
        </p:blipFill>
        <p:spPr bwMode="auto">
          <a:xfrm>
            <a:off x="4252913" y="2586038"/>
            <a:ext cx="1504950" cy="714375"/>
          </a:xfrm>
          <a:prstGeom prst="rect">
            <a:avLst/>
          </a:prstGeom>
          <a:noFill/>
          <a:ln w="9525">
            <a:noFill/>
            <a:miter lim="800000"/>
            <a:headEnd/>
            <a:tailEnd/>
          </a:ln>
        </p:spPr>
      </p:pic>
      <p:pic>
        <p:nvPicPr>
          <p:cNvPr id="58388" name="Picture 24" descr="Seal"/>
          <p:cNvPicPr>
            <a:picLocks noChangeAspect="1" noChangeArrowheads="1"/>
          </p:cNvPicPr>
          <p:nvPr/>
        </p:nvPicPr>
        <p:blipFill>
          <a:blip r:embed="rId22" cstate="print"/>
          <a:srcRect l="11940" t="4742" r="12437" b="5138"/>
          <a:stretch>
            <a:fillRect/>
          </a:stretch>
        </p:blipFill>
        <p:spPr bwMode="auto">
          <a:xfrm>
            <a:off x="7162800" y="3962400"/>
            <a:ext cx="1447800" cy="1447800"/>
          </a:xfrm>
          <a:prstGeom prst="rect">
            <a:avLst/>
          </a:prstGeom>
          <a:noFill/>
          <a:ln w="9525">
            <a:noFill/>
            <a:miter lim="800000"/>
            <a:headEnd/>
            <a:tailEnd/>
          </a:ln>
        </p:spPr>
      </p:pic>
      <p:pic>
        <p:nvPicPr>
          <p:cNvPr id="58389" name="Picture 24" descr="Arkansas Student Loan Authority">
            <a:hlinkClick r:id="rId23"/>
          </p:cNvPr>
          <p:cNvPicPr>
            <a:picLocks noChangeAspect="1" noChangeArrowheads="1"/>
          </p:cNvPicPr>
          <p:nvPr/>
        </p:nvPicPr>
        <p:blipFill>
          <a:blip r:embed="rId24" cstate="print"/>
          <a:srcRect/>
          <a:stretch>
            <a:fillRect/>
          </a:stretch>
        </p:blipFill>
        <p:spPr bwMode="auto">
          <a:xfrm>
            <a:off x="304800" y="3352800"/>
            <a:ext cx="1676400" cy="1787525"/>
          </a:xfrm>
          <a:prstGeom prst="rect">
            <a:avLst/>
          </a:prstGeom>
          <a:noFill/>
          <a:ln w="9525">
            <a:noFill/>
            <a:miter lim="800000"/>
            <a:headEnd/>
            <a:tailEnd/>
          </a:ln>
        </p:spPr>
      </p:pic>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Rot="1" noChangeArrowheads="1"/>
          </p:cNvSpPr>
          <p:nvPr>
            <p:ph/>
          </p:nvPr>
        </p:nvSpPr>
        <p:spPr>
          <a:xfrm>
            <a:off x="457200" y="1447800"/>
            <a:ext cx="8229600" cy="4678363"/>
          </a:xfrm>
        </p:spPr>
        <p:txBody>
          <a:bodyPr/>
          <a:lstStyle/>
          <a:p>
            <a:pPr algn="ctr" eaLnBrk="1" hangingPunct="1">
              <a:buFont typeface="Wingdings" pitchFamily="2" charset="2"/>
              <a:buNone/>
            </a:pPr>
            <a:r>
              <a:rPr lang="en-US" sz="3600" b="1"/>
              <a:t>Arkansas Student Loan Authority</a:t>
            </a:r>
          </a:p>
          <a:p>
            <a:pPr algn="ctr" eaLnBrk="1" hangingPunct="1">
              <a:buFont typeface="Wingdings" pitchFamily="2" charset="2"/>
              <a:buNone/>
            </a:pPr>
            <a:r>
              <a:rPr lang="en-US" sz="3600" b="1"/>
              <a:t>Fund My Future</a:t>
            </a:r>
          </a:p>
          <a:p>
            <a:pPr algn="ctr" eaLnBrk="1" hangingPunct="1">
              <a:buFont typeface="Wingdings" pitchFamily="2" charset="2"/>
              <a:buNone/>
            </a:pPr>
            <a:r>
              <a:rPr lang="en-US" sz="3600" b="1"/>
              <a:t>1-800-443-6030</a:t>
            </a:r>
          </a:p>
          <a:p>
            <a:pPr algn="ctr" eaLnBrk="1" hangingPunct="1">
              <a:buFont typeface="Wingdings" pitchFamily="2" charset="2"/>
              <a:buNone/>
            </a:pPr>
            <a:r>
              <a:rPr lang="en-US" sz="3600" b="1" u="sng"/>
              <a:t>www.asla.info</a:t>
            </a:r>
          </a:p>
          <a:p>
            <a:pPr algn="ctr" eaLnBrk="1" hangingPunct="1">
              <a:buFont typeface="Wingdings" pitchFamily="2" charset="2"/>
              <a:buNone/>
            </a:pPr>
            <a:r>
              <a:rPr lang="en-US" sz="3600" b="1" u="sng"/>
              <a:t>www.fundmyfuture.info</a:t>
            </a:r>
          </a:p>
          <a:p>
            <a:pPr algn="ctr" eaLnBrk="1" hangingPunct="1">
              <a:buFont typeface="Wingdings" pitchFamily="2" charset="2"/>
              <a:buNone/>
            </a:pPr>
            <a:endParaRPr lang="en-US" sz="2000" b="1" u="sng"/>
          </a:p>
          <a:p>
            <a:pPr eaLnBrk="1" hangingPunct="1">
              <a:buFont typeface="Wingdings" pitchFamily="2" charset="2"/>
              <a:buNone/>
            </a:pPr>
            <a:r>
              <a:rPr lang="en-US" sz="2800" b="1"/>
              <a:t>  		</a:t>
            </a:r>
          </a:p>
        </p:txBody>
      </p:sp>
      <p:sp>
        <p:nvSpPr>
          <p:cNvPr id="54274" name="Rectangle 2"/>
          <p:cNvSpPr>
            <a:spLocks noGrp="1" noRot="1" noChangeArrowheads="1"/>
          </p:cNvSpPr>
          <p:nvPr>
            <p:ph type="title" idx="4294967295"/>
          </p:nvPr>
        </p:nvSpPr>
        <p:spPr>
          <a:xfrm>
            <a:off x="0" y="0"/>
            <a:ext cx="9144000" cy="1112838"/>
          </a:xfrm>
        </p:spPr>
        <p:txBody>
          <a:bodyPr/>
          <a:lstStyle/>
          <a:p>
            <a:pPr algn="ctr" eaLnBrk="1" fontAlgn="auto" hangingPunct="1">
              <a:spcAft>
                <a:spcPts val="0"/>
              </a:spcAft>
              <a:defRPr/>
            </a:pPr>
            <a:r>
              <a:rPr lang="en-US" sz="3200" dirty="0">
                <a:solidFill>
                  <a:schemeClr val="tx1"/>
                </a:solidFill>
              </a:rPr>
              <a:t>Contact Information</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4724400"/>
            <a:ext cx="1794686" cy="1943740"/>
          </a:xfrm>
          <a:prstGeom prst="rect">
            <a:avLst/>
          </a:prstGeom>
        </p:spPr>
      </p:pic>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idx="4294967295"/>
          </p:nvPr>
        </p:nvSpPr>
        <p:spPr>
          <a:xfrm>
            <a:off x="0" y="304800"/>
            <a:ext cx="9144000" cy="1371600"/>
          </a:xfrm>
        </p:spPr>
        <p:txBody>
          <a:bodyPr>
            <a:normAutofit fontScale="90000"/>
          </a:bodyPr>
          <a:lstStyle/>
          <a:p>
            <a:pPr algn="ctr" eaLnBrk="1" fontAlgn="auto" hangingPunct="1">
              <a:spcAft>
                <a:spcPts val="0"/>
              </a:spcAft>
              <a:defRPr/>
            </a:pPr>
            <a:r>
              <a:rPr lang="en-US" sz="9600" i="1" dirty="0">
                <a:solidFill>
                  <a:srgbClr val="002060"/>
                </a:solidFill>
              </a:rPr>
              <a:t>Questions?</a:t>
            </a:r>
            <a:endParaRPr lang="en-US" sz="6000" i="1" dirty="0">
              <a:solidFill>
                <a:srgbClr val="002060"/>
              </a:solidFill>
            </a:endParaRPr>
          </a:p>
        </p:txBody>
      </p:sp>
      <p:pic>
        <p:nvPicPr>
          <p:cNvPr id="61443" name="Picture 7" descr="C:\Documents and Settings\nsmith\Local Settings\Temporary Internet Files\Content.IE5\0J4FGD81\MCDD00864_0000[1].wmf"/>
          <p:cNvPicPr>
            <a:picLocks noChangeAspect="1" noChangeArrowheads="1"/>
          </p:cNvPicPr>
          <p:nvPr/>
        </p:nvPicPr>
        <p:blipFill>
          <a:blip r:embed="rId3" cstate="print"/>
          <a:srcRect/>
          <a:stretch>
            <a:fillRect/>
          </a:stretch>
        </p:blipFill>
        <p:spPr bwMode="auto">
          <a:xfrm>
            <a:off x="2895600" y="1905000"/>
            <a:ext cx="3360738" cy="3468688"/>
          </a:xfrm>
          <a:prstGeom prst="rect">
            <a:avLst/>
          </a:prstGeom>
          <a:noFill/>
          <a:ln w="9525">
            <a:noFill/>
            <a:miter lim="800000"/>
            <a:headEnd/>
            <a:tailEnd/>
          </a:ln>
        </p:spPr>
      </p:pic>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838200" y="274638"/>
            <a:ext cx="7391400" cy="639762"/>
          </a:xfrm>
        </p:spPr>
        <p:txBody>
          <a:bodyPr/>
          <a:lstStyle/>
          <a:p>
            <a:pPr algn="ctr" eaLnBrk="1" fontAlgn="auto" hangingPunct="1">
              <a:spcAft>
                <a:spcPts val="0"/>
              </a:spcAft>
              <a:defRPr/>
            </a:pPr>
            <a:r>
              <a:rPr lang="en-US" sz="3200" dirty="0">
                <a:solidFill>
                  <a:schemeClr val="tx1"/>
                </a:solidFill>
              </a:rPr>
              <a:t>Federal Student Aid</a:t>
            </a: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05000" y="5334000"/>
            <a:ext cx="5715000" cy="584775"/>
          </a:xfrm>
          <a:prstGeom prst="rect">
            <a:avLst/>
          </a:prstGeom>
          <a:noFill/>
        </p:spPr>
        <p:txBody>
          <a:bodyPr wrap="square" rtlCol="0">
            <a:spAutoFit/>
          </a:bodyPr>
          <a:lstStyle/>
          <a:p>
            <a:pPr algn="ctr"/>
            <a:r>
              <a:rPr lang="en-US" sz="3200" i="0" u="sng" dirty="0">
                <a:solidFill>
                  <a:srgbClr val="FF0000"/>
                </a:solidFill>
              </a:rPr>
              <a:t>www.fafsa.ed.gov</a:t>
            </a:r>
            <a:endParaRPr lang="en-US" sz="3200" u="sng" dirty="0"/>
          </a:p>
        </p:txBody>
      </p:sp>
      <p:pic>
        <p:nvPicPr>
          <p:cNvPr id="9" name="Content Placeholder 8" descr="FAFSA.jpg"/>
          <p:cNvPicPr>
            <a:picLocks noGrp="1" noChangeAspect="1"/>
          </p:cNvPicPr>
          <p:nvPr>
            <p:ph/>
          </p:nvPr>
        </p:nvPicPr>
        <p:blipFill>
          <a:blip r:embed="rId3" cstate="print"/>
          <a:stretch>
            <a:fillRect/>
          </a:stretch>
        </p:blipFill>
        <p:spPr>
          <a:xfrm>
            <a:off x="1676400" y="1143000"/>
            <a:ext cx="6185927" cy="4224337"/>
          </a:xfrm>
        </p:spPr>
      </p:pic>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p:nvPr>
        </p:nvSpPr>
        <p:spPr>
          <a:xfrm>
            <a:off x="457200" y="1447800"/>
            <a:ext cx="8229600" cy="4495800"/>
          </a:xfrm>
        </p:spPr>
        <p:txBody>
          <a:bodyPr>
            <a:normAutofit fontScale="85000" lnSpcReduction="20000"/>
          </a:bodyPr>
          <a:lstStyle/>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Collect the documents needed to apply for federal aid.  A full list of what you need is at </a:t>
            </a:r>
            <a:r>
              <a:rPr lang="en-US" dirty="0">
                <a:solidFill>
                  <a:srgbClr val="FF0000"/>
                </a:solidFill>
                <a:hlinkClick r:id="rId3"/>
              </a:rPr>
              <a:t>www.fafsa.gov</a:t>
            </a:r>
            <a:r>
              <a:rPr lang="en-US" dirty="0" smtClean="0"/>
              <a:t>.</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sz="1400" dirty="0" smtClean="0"/>
              <a:t>Social Security numbers and birthdates (student and parent/guardian)</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sz="1400" dirty="0" smtClean="0"/>
              <a:t>Driver’s License number</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sz="1400" dirty="0" smtClean="0"/>
              <a:t>Alien Registration number (if not a US citizen)</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sz="1400" dirty="0" smtClean="0"/>
              <a:t>Federal Tax Information (student and parent/guardian) – Can use Data Retrieval Tool</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sz="1400" dirty="0" smtClean="0"/>
              <a:t>Records of untaxed income – Social Security, Child Support, Interest Income, Welfare, Temporary Assistance to Needy Families, Veterans Benefits</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sz="1400" dirty="0" smtClean="0"/>
              <a:t>Information on cash; savings &amp; checking account balances;investments; business &amp; farm assets; </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endParaRPr lang="en-US" sz="1400" dirty="0"/>
          </a:p>
          <a:p>
            <a:pPr marL="0" indent="0" eaLnBrk="1" fontAlgn="auto" hangingPunct="1">
              <a:lnSpc>
                <a:spcPct val="110000"/>
              </a:lnSpc>
              <a:spcBef>
                <a:spcPct val="0"/>
              </a:spcBef>
              <a:spcAft>
                <a:spcPts val="1200"/>
              </a:spcAft>
              <a:buClr>
                <a:srgbClr val="6FC519"/>
              </a:buClr>
              <a:buSzPct val="70000"/>
              <a:buNone/>
              <a:defRPr/>
            </a:pPr>
            <a:r>
              <a:rPr lang="en-US" sz="1400" dirty="0" smtClean="0"/>
              <a:t> Keep these records! You may need them again.  IF THERE IS A CHANGE IN INCOME DUE TO JOB LOSS, FAMILY EMERGENCY, MEDICAL COSTS, ETC. YOU WILL NEED TO CONTACT THE FINANCIAL AID OFFICE OF THE COLLEGE(S)/SCHOOL(S) TO WHICH YOU HAVE APPLIED.</a:t>
            </a:r>
            <a:endParaRPr lang="en-US" sz="1400" dirty="0" smtClean="0"/>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endParaRPr lang="en-US" sz="1400" dirty="0" smtClean="0"/>
          </a:p>
          <a:p>
            <a:pPr marL="0" indent="0" eaLnBrk="1" fontAlgn="auto" hangingPunct="1">
              <a:lnSpc>
                <a:spcPct val="110000"/>
              </a:lnSpc>
              <a:spcBef>
                <a:spcPct val="0"/>
              </a:spcBef>
              <a:spcAft>
                <a:spcPts val="1200"/>
              </a:spcAft>
              <a:buClr>
                <a:srgbClr val="6FC519"/>
              </a:buClr>
              <a:buSzPct val="70000"/>
              <a:buNone/>
              <a:defRPr/>
            </a:pPr>
            <a:r>
              <a:rPr lang="en-US" sz="1400" dirty="0"/>
              <a:t>	</a:t>
            </a:r>
            <a:endParaRPr lang="en-US" sz="1400" dirty="0"/>
          </a:p>
        </p:txBody>
      </p:sp>
      <p:sp>
        <p:nvSpPr>
          <p:cNvPr id="13314" name="Rectangle 4"/>
          <p:cNvSpPr>
            <a:spLocks noGrp="1" noChangeArrowheads="1"/>
          </p:cNvSpPr>
          <p:nvPr>
            <p:ph type="title" idx="4294967295"/>
          </p:nvPr>
        </p:nvSpPr>
        <p:spPr>
          <a:xfrm>
            <a:off x="0" y="0"/>
            <a:ext cx="9144000" cy="1143000"/>
          </a:xfrm>
        </p:spPr>
        <p:txBody>
          <a:bodyPr/>
          <a:lstStyle/>
          <a:p>
            <a:pPr algn="ctr" eaLnBrk="1" fontAlgn="auto" hangingPunct="1">
              <a:spcAft>
                <a:spcPts val="0"/>
              </a:spcAft>
              <a:defRPr/>
            </a:pPr>
            <a:r>
              <a:rPr lang="en-US" sz="3200" dirty="0">
                <a:solidFill>
                  <a:schemeClr val="tx1"/>
                </a:solidFill>
              </a:rPr>
              <a:t>Step 1:  Federal Student Aid</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253818"/>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p:nvPr>
        </p:nvSpPr>
        <p:spPr>
          <a:xfrm>
            <a:off x="457200" y="1447800"/>
            <a:ext cx="8229600" cy="4495800"/>
          </a:xfrm>
        </p:spPr>
        <p:txBody>
          <a:bodyPr>
            <a:normAutofit/>
          </a:bodyPr>
          <a:lstStyle/>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Complete the 2018-2019 FAFSA </a:t>
            </a:r>
          </a:p>
          <a:p>
            <a:pPr marL="0" indent="0" eaLnBrk="1" fontAlgn="auto" hangingPunct="1">
              <a:lnSpc>
                <a:spcPct val="110000"/>
              </a:lnSpc>
              <a:spcBef>
                <a:spcPct val="0"/>
              </a:spcBef>
              <a:spcAft>
                <a:spcPts val="1200"/>
              </a:spcAft>
              <a:buClr>
                <a:srgbClr val="6FC519"/>
              </a:buClr>
              <a:buSzPct val="70000"/>
              <a:buNone/>
              <a:defRPr/>
            </a:pPr>
            <a:endParaRPr lang="en-US" dirty="0"/>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Apply at </a:t>
            </a:r>
            <a:r>
              <a:rPr lang="en-US" dirty="0">
                <a:solidFill>
                  <a:srgbClr val="FF0000"/>
                </a:solidFill>
              </a:rPr>
              <a:t>www.fafsa.gov</a:t>
            </a:r>
            <a:r>
              <a:rPr lang="en-US" dirty="0"/>
              <a:t>.</a:t>
            </a:r>
            <a:endParaRPr lang="en-US" dirty="0">
              <a:solidFill>
                <a:srgbClr val="FF0000"/>
              </a:solidFill>
            </a:endParaRPr>
          </a:p>
        </p:txBody>
      </p:sp>
      <p:sp>
        <p:nvSpPr>
          <p:cNvPr id="13314" name="Rectangle 4"/>
          <p:cNvSpPr>
            <a:spLocks noGrp="1" noChangeArrowheads="1"/>
          </p:cNvSpPr>
          <p:nvPr>
            <p:ph type="title" idx="4294967295"/>
          </p:nvPr>
        </p:nvSpPr>
        <p:spPr>
          <a:xfrm>
            <a:off x="0" y="0"/>
            <a:ext cx="9144000" cy="1143000"/>
          </a:xfrm>
        </p:spPr>
        <p:txBody>
          <a:bodyPr/>
          <a:lstStyle/>
          <a:p>
            <a:pPr algn="ctr" eaLnBrk="1" fontAlgn="auto" hangingPunct="1">
              <a:spcAft>
                <a:spcPts val="0"/>
              </a:spcAft>
              <a:defRPr/>
            </a:pPr>
            <a:r>
              <a:rPr lang="en-US" sz="3200" dirty="0">
                <a:solidFill>
                  <a:schemeClr val="tx1"/>
                </a:solidFill>
              </a:rPr>
              <a:t>Step 2:  Federal Student Aid</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82852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p:nvPr>
        </p:nvSpPr>
        <p:spPr>
          <a:xfrm>
            <a:off x="457200" y="1447800"/>
            <a:ext cx="8229600" cy="4495800"/>
          </a:xfrm>
        </p:spPr>
        <p:txBody>
          <a:bodyPr>
            <a:normAutofit fontScale="92500" lnSpcReduction="10000"/>
          </a:bodyPr>
          <a:lstStyle/>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The U.S. Department of Education will send you your Student Aid Report (SAR) – the result of your FAFSA.</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Review your SAR and, if necessary, make changes or corrections and submit your SAR for reprocessing.</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Your complete, correct SAR will contain your Expect Family Contribution (EFC) – the number used to determine your federal student aid eligibility.</a:t>
            </a:r>
          </a:p>
        </p:txBody>
      </p:sp>
      <p:sp>
        <p:nvSpPr>
          <p:cNvPr id="13314" name="Rectangle 4"/>
          <p:cNvSpPr>
            <a:spLocks noGrp="1" noChangeArrowheads="1"/>
          </p:cNvSpPr>
          <p:nvPr>
            <p:ph type="title" idx="4294967295"/>
          </p:nvPr>
        </p:nvSpPr>
        <p:spPr>
          <a:xfrm>
            <a:off x="0" y="0"/>
            <a:ext cx="9144000" cy="1143000"/>
          </a:xfrm>
        </p:spPr>
        <p:txBody>
          <a:bodyPr/>
          <a:lstStyle/>
          <a:p>
            <a:pPr algn="ctr" eaLnBrk="1" fontAlgn="auto" hangingPunct="1">
              <a:spcAft>
                <a:spcPts val="0"/>
              </a:spcAft>
              <a:defRPr/>
            </a:pPr>
            <a:r>
              <a:rPr lang="en-US" sz="3200" dirty="0">
                <a:solidFill>
                  <a:schemeClr val="tx1"/>
                </a:solidFill>
              </a:rPr>
              <a:t>Step 3:  Federal Student Aid</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585037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p:nvPr>
        </p:nvSpPr>
        <p:spPr>
          <a:xfrm>
            <a:off x="457200" y="1447800"/>
            <a:ext cx="8229600" cy="4495800"/>
          </a:xfrm>
        </p:spPr>
        <p:txBody>
          <a:bodyPr>
            <a:normAutofit/>
          </a:bodyPr>
          <a:lstStyle/>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The school that you plan to attend might request additional information from you.</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Be sure to respond by any deadlines.</a:t>
            </a:r>
          </a:p>
          <a:p>
            <a:pPr marL="457200" indent="-457200" eaLnBrk="1" fontAlgn="auto" hangingPunct="1">
              <a:lnSpc>
                <a:spcPct val="110000"/>
              </a:lnSpc>
              <a:spcBef>
                <a:spcPct val="0"/>
              </a:spcBef>
              <a:spcAft>
                <a:spcPts val="1200"/>
              </a:spcAft>
              <a:buClr>
                <a:srgbClr val="6FC519"/>
              </a:buClr>
              <a:buSzPct val="70000"/>
              <a:buFont typeface="Wingdings" pitchFamily="2" charset="2"/>
              <a:buChar char="Ø"/>
              <a:defRPr/>
            </a:pPr>
            <a:r>
              <a:rPr lang="en-US" dirty="0"/>
              <a:t>The school will send you an award letter on how much aid you can get at that school.</a:t>
            </a:r>
          </a:p>
        </p:txBody>
      </p:sp>
      <p:sp>
        <p:nvSpPr>
          <p:cNvPr id="13314" name="Rectangle 4"/>
          <p:cNvSpPr>
            <a:spLocks noGrp="1" noChangeArrowheads="1"/>
          </p:cNvSpPr>
          <p:nvPr>
            <p:ph type="title" idx="4294967295"/>
          </p:nvPr>
        </p:nvSpPr>
        <p:spPr>
          <a:xfrm>
            <a:off x="0" y="0"/>
            <a:ext cx="9144000" cy="1143000"/>
          </a:xfrm>
        </p:spPr>
        <p:txBody>
          <a:bodyPr/>
          <a:lstStyle/>
          <a:p>
            <a:pPr algn="ctr" eaLnBrk="1" fontAlgn="auto" hangingPunct="1">
              <a:spcAft>
                <a:spcPts val="0"/>
              </a:spcAft>
              <a:defRPr/>
            </a:pPr>
            <a:r>
              <a:rPr lang="en-US" sz="3200" dirty="0">
                <a:solidFill>
                  <a:schemeClr val="tx1"/>
                </a:solidFill>
              </a:rPr>
              <a:t>Step 4:  Federal Student Aid</a:t>
            </a:r>
          </a:p>
        </p:txBody>
      </p:sp>
      <p:cxnSp>
        <p:nvCxnSpPr>
          <p:cNvPr id="4" name="Straight Connector 3"/>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053470"/>
      </p:ext>
    </p:extLst>
  </p:cSld>
  <p:clrMapOvr>
    <a:masterClrMapping/>
  </p:clrMapOvr>
  <p:transition spd="med">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8406</TotalTime>
  <Words>1697</Words>
  <Application>Microsoft Office PowerPoint</Application>
  <PresentationFormat>On-screen Show (4:3)</PresentationFormat>
  <Paragraphs>308</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Concourse</vt:lpstr>
      <vt:lpstr>PowerPoint Presentation</vt:lpstr>
      <vt:lpstr>Types of Financial Aid</vt:lpstr>
      <vt:lpstr>Federal Student Aid</vt:lpstr>
      <vt:lpstr>Federal Student Aid</vt:lpstr>
      <vt:lpstr>Federal Student Aid</vt:lpstr>
      <vt:lpstr>Step 1:  Federal Student Aid</vt:lpstr>
      <vt:lpstr>Step 2:  Federal Student Aid</vt:lpstr>
      <vt:lpstr>Step 3:  Federal Student Aid</vt:lpstr>
      <vt:lpstr>Step 4:  Federal Student Aid</vt:lpstr>
      <vt:lpstr>Step 5:  Federal Student Aid</vt:lpstr>
      <vt:lpstr>IRS Data Retrieval Tool</vt:lpstr>
      <vt:lpstr>How Much Federal Student Aid Can You Receive?</vt:lpstr>
      <vt:lpstr>Who Can Get Federal Student Aid?</vt:lpstr>
      <vt:lpstr>Cost of Attendance</vt:lpstr>
      <vt:lpstr>PowerPoint Presentation</vt:lpstr>
      <vt:lpstr>Free Application for Federal Student Aid (FAFSA)</vt:lpstr>
      <vt:lpstr>Federal Student Financial Aid Programs</vt:lpstr>
      <vt:lpstr>Federal Student Financial Aid Programs</vt:lpstr>
      <vt:lpstr>Independent Student Definition</vt:lpstr>
      <vt:lpstr>PowerPoint Presentation</vt:lpstr>
      <vt:lpstr>PowerPoint Presentation</vt:lpstr>
      <vt:lpstr>Tips for Successful Scholarship Searches</vt:lpstr>
      <vt:lpstr>Standardized Test Preparation</vt:lpstr>
      <vt:lpstr>Tips for Successful Scholarship Searches</vt:lpstr>
      <vt:lpstr>Scholarship Resources</vt:lpstr>
      <vt:lpstr>PowerPoint Presentation</vt:lpstr>
      <vt:lpstr>Scholarship Application Process</vt:lpstr>
      <vt:lpstr>YOUniversalFinancial Aid System</vt:lpstr>
      <vt:lpstr>Apply at ADHE.EDU for State Financial Aid</vt:lpstr>
      <vt:lpstr>PowerPoint Presentation</vt:lpstr>
      <vt:lpstr>PowerPoint Presentation</vt:lpstr>
      <vt:lpstr>Arkansas State Scholarships &amp; Grants</vt:lpstr>
      <vt:lpstr>Academic Challenge Scholarship</vt:lpstr>
      <vt:lpstr>How To Qualify As A High School Senior</vt:lpstr>
      <vt:lpstr>How To Keep Your Scholarship</vt:lpstr>
      <vt:lpstr>Academic Challenge Key Points</vt:lpstr>
      <vt:lpstr>Governor’s Scholars Program</vt:lpstr>
      <vt:lpstr>Governor’s Scholars Program</vt:lpstr>
      <vt:lpstr>AR Future Grant</vt:lpstr>
      <vt:lpstr>AR Future Grant</vt:lpstr>
      <vt:lpstr>AR Future Grant</vt:lpstr>
      <vt:lpstr>ADHE Website and E-mail Address</vt:lpstr>
      <vt:lpstr>Don’t forget to:</vt:lpstr>
      <vt:lpstr>There’s a world of scholarships available…</vt:lpstr>
      <vt:lpstr>PowerPoint Presentation</vt:lpstr>
      <vt:lpstr>PowerPoint Presentation</vt:lpstr>
      <vt:lpstr>Contact Information</vt:lpstr>
      <vt:lpstr>Questions?</vt:lpstr>
    </vt:vector>
  </TitlesOfParts>
  <Company>EdFinancial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Technology</dc:creator>
  <cp:lastModifiedBy>LPS</cp:lastModifiedBy>
  <cp:revision>702</cp:revision>
  <dcterms:created xsi:type="dcterms:W3CDTF">2008-10-17T16:49:45Z</dcterms:created>
  <dcterms:modified xsi:type="dcterms:W3CDTF">2017-10-30T14:13:07Z</dcterms:modified>
</cp:coreProperties>
</file>